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76" r:id="rId6"/>
    <p:sldId id="274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5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62" autoAdjust="0"/>
  </p:normalViewPr>
  <p:slideViewPr>
    <p:cSldViewPr snapToGrid="0" snapToObjects="1">
      <p:cViewPr>
        <p:scale>
          <a:sx n="100" d="100"/>
          <a:sy n="100" d="100"/>
        </p:scale>
        <p:origin x="-18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53" d="100"/>
          <a:sy n="53" d="100"/>
        </p:scale>
        <p:origin x="-280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975CBB-D85A-4DAD-881A-73F5BF029A37}" type="datetimeFigureOut">
              <a:rPr lang="it-IT" smtClean="0"/>
              <a:pPr/>
              <a:t>25/02/2014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C68239-7F04-4106-B24F-03587A60AEA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3114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C68239-7F04-4106-B24F-03587A60AEA4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2357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‹N›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0FAA508-F0CD-46EA-95FB-26B559A0B5D9}" type="datetimeFigureOut">
              <a:rPr lang="en-US" smtClean="0"/>
              <a:pPr/>
              <a:t>2/25/2014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822907-8A9D-4F6B-98F6-913902AD56B5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magine 9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65" y="0"/>
            <a:ext cx="1593836" cy="2165819"/>
          </a:xfrm>
          <a:prstGeom prst="rect">
            <a:avLst/>
          </a:prstGeom>
          <a:ln w="25400">
            <a:noFill/>
          </a:ln>
        </p:spPr>
      </p:pic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539067" y="2712826"/>
            <a:ext cx="5376332" cy="4145174"/>
          </a:xfrm>
        </p:spPr>
        <p:txBody>
          <a:bodyPr>
            <a:normAutofit/>
          </a:bodyPr>
          <a:lstStyle/>
          <a:p>
            <a:pPr algn="ctr"/>
            <a:endParaRPr lang="it-IT" b="1" dirty="0"/>
          </a:p>
          <a:p>
            <a:pPr algn="just">
              <a:buFont typeface="Wingdings" pitchFamily="2" charset="2"/>
              <a:buChar char="q"/>
            </a:pPr>
            <a:r>
              <a:rPr lang="it-IT" dirty="0" smtClean="0"/>
              <a:t> Motore </a:t>
            </a:r>
            <a:r>
              <a:rPr lang="it-IT" dirty="0"/>
              <a:t>dell’innovazione e </a:t>
            </a:r>
            <a:r>
              <a:rPr lang="it-IT" dirty="0" smtClean="0"/>
              <a:t>dello scambio/ trasferimento di tecnologie e  conoscenze</a:t>
            </a:r>
            <a:endParaRPr lang="it-IT" dirty="0"/>
          </a:p>
          <a:p>
            <a:pPr algn="just">
              <a:buFont typeface="Wingdings" pitchFamily="2" charset="2"/>
              <a:buChar char="q"/>
            </a:pPr>
            <a:r>
              <a:rPr lang="it-IT" dirty="0"/>
              <a:t> </a:t>
            </a:r>
            <a:r>
              <a:rPr lang="it-IT" dirty="0" smtClean="0"/>
              <a:t>Contributo per </a:t>
            </a:r>
          </a:p>
          <a:p>
            <a:pPr marL="527050" indent="-285750">
              <a:buFont typeface="Wingdings" panose="05000000000000000000" pitchFamily="2" charset="2"/>
              <a:buChar char="Ø"/>
            </a:pPr>
            <a:r>
              <a:rPr lang="it-IT" dirty="0" smtClean="0"/>
              <a:t>sviluppo dell’</a:t>
            </a:r>
            <a:r>
              <a:rPr lang="it-IT" dirty="0" err="1" smtClean="0"/>
              <a:t>imprenditività</a:t>
            </a:r>
            <a:r>
              <a:rPr lang="it-IT" dirty="0" smtClean="0"/>
              <a:t> e di ecosistemi dell’innovazione</a:t>
            </a:r>
            <a:endParaRPr lang="it-IT" dirty="0"/>
          </a:p>
          <a:p>
            <a:pPr marL="527050" indent="-285750">
              <a:buFont typeface="Wingdings" panose="05000000000000000000" pitchFamily="2" charset="2"/>
              <a:buChar char="Ø"/>
            </a:pPr>
            <a:r>
              <a:rPr lang="it-IT" dirty="0"/>
              <a:t>competitività  e sviluppo sostenibile dei sistemi produttivi e territoriali</a:t>
            </a:r>
          </a:p>
          <a:p>
            <a:pPr algn="ctr"/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2176369"/>
            <a:ext cx="8915400" cy="877824"/>
          </a:xfrm>
        </p:spPr>
        <p:txBody>
          <a:bodyPr>
            <a:normAutofit/>
          </a:bodyPr>
          <a:lstStyle/>
          <a:p>
            <a:pPr algn="r"/>
            <a:r>
              <a:rPr lang="it-IT" dirty="0" smtClean="0"/>
              <a:t>I Poli regionali di Innovazione</a:t>
            </a:r>
            <a:endParaRPr lang="it-IT" sz="2000" dirty="0"/>
          </a:p>
        </p:txBody>
      </p:sp>
      <p:sp>
        <p:nvSpPr>
          <p:cNvPr id="12" name="Rettangolo 11"/>
          <p:cNvSpPr/>
          <p:nvPr/>
        </p:nvSpPr>
        <p:spPr>
          <a:xfrm>
            <a:off x="226494" y="3364958"/>
            <a:ext cx="2618301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“stimolano l’attività innovativa di raggruppamenti di imprese, start-up innovatrici di un particolare </a:t>
            </a: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settore </a:t>
            </a: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 </a:t>
            </a: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territorio </a:t>
            </a: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mettendoli in organica relazione con </a:t>
            </a: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enti </a:t>
            </a: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 </a:t>
            </a: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ricerca </a:t>
            </a: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università  </a:t>
            </a:r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 </a:t>
            </a: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istituzioni”</a:t>
            </a:r>
            <a:endParaRPr lang="it-IT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Freccia destra 8"/>
          <p:cNvSpPr/>
          <p:nvPr/>
        </p:nvSpPr>
        <p:spPr>
          <a:xfrm>
            <a:off x="2844801" y="4651891"/>
            <a:ext cx="575734" cy="47413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3" name="Immagine 12" descr="CONSIGLIO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401" y="39821"/>
            <a:ext cx="1086939" cy="933230"/>
          </a:xfrm>
          <a:prstGeom prst="rect">
            <a:avLst/>
          </a:prstGeom>
          <a:ln w="25400">
            <a:solidFill>
              <a:srgbClr val="AD8F67">
                <a:lumMod val="60000"/>
                <a:lumOff val="40000"/>
              </a:srgbClr>
            </a:solidFill>
          </a:ln>
        </p:spPr>
      </p:pic>
      <p:pic>
        <p:nvPicPr>
          <p:cNvPr id="14" name="Immagine 13" descr="logo_FRI_BB.jpg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84"/>
          <a:stretch/>
        </p:blipFill>
        <p:spPr>
          <a:xfrm>
            <a:off x="7805402" y="1043451"/>
            <a:ext cx="1086939" cy="1080000"/>
          </a:xfrm>
          <a:prstGeom prst="rect">
            <a:avLst/>
          </a:prstGeom>
          <a:ln w="25400">
            <a:solidFill>
              <a:srgbClr val="AD8F67">
                <a:lumMod val="60000"/>
                <a:lumOff val="40000"/>
              </a:srgbClr>
            </a:solidFill>
          </a:ln>
        </p:spPr>
      </p:pic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1600200" y="327025"/>
            <a:ext cx="6205538" cy="187598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>
            <a:spAutoFit/>
          </a:bodyPr>
          <a:lstStyle/>
          <a:p>
            <a:pPr lvl="0"/>
            <a:r>
              <a:rPr lang="it-IT" sz="2800" b="1" dirty="0" smtClean="0">
                <a:ln w="1905"/>
                <a:gradFill>
                  <a:gsLst>
                    <a:gs pos="0">
                      <a:srgbClr val="79463D">
                        <a:shade val="20000"/>
                        <a:satMod val="200000"/>
                      </a:srgbClr>
                    </a:gs>
                    <a:gs pos="78000">
                      <a:srgbClr val="79463D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9463D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/>
              </a:rPr>
              <a:t>Premio:</a:t>
            </a:r>
            <a:endParaRPr lang="it-IT" sz="2400" b="1" dirty="0" smtClean="0">
              <a:ln w="1905"/>
              <a:gradFill>
                <a:gsLst>
                  <a:gs pos="0">
                    <a:srgbClr val="79463D">
                      <a:shade val="20000"/>
                      <a:satMod val="200000"/>
                    </a:srgbClr>
                  </a:gs>
                  <a:gs pos="78000">
                    <a:srgbClr val="79463D">
                      <a:tint val="90000"/>
                      <a:shade val="89000"/>
                      <a:satMod val="220000"/>
                    </a:srgbClr>
                  </a:gs>
                  <a:gs pos="100000">
                    <a:srgbClr val="79463D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entury Gothic"/>
            </a:endParaRPr>
          </a:p>
          <a:p>
            <a:pPr lvl="0"/>
            <a:r>
              <a:rPr lang="it-IT" sz="3200" b="1" dirty="0" smtClean="0">
                <a:ln w="1905"/>
                <a:gradFill>
                  <a:gsLst>
                    <a:gs pos="0">
                      <a:srgbClr val="79463D">
                        <a:shade val="20000"/>
                        <a:satMod val="200000"/>
                      </a:srgbClr>
                    </a:gs>
                    <a:gs pos="78000">
                      <a:srgbClr val="79463D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9463D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/>
              </a:rPr>
              <a:t>IMPRESA </a:t>
            </a:r>
            <a:r>
              <a:rPr lang="it-IT" sz="3200" b="1" i="1" dirty="0" smtClean="0">
                <a:ln w="1905"/>
                <a:gradFill>
                  <a:gsLst>
                    <a:gs pos="0">
                      <a:srgbClr val="79463D">
                        <a:shade val="20000"/>
                        <a:satMod val="200000"/>
                      </a:srgbClr>
                    </a:gs>
                    <a:gs pos="78000">
                      <a:srgbClr val="79463D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9463D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/>
              </a:rPr>
              <a:t>più</a:t>
            </a:r>
            <a:r>
              <a:rPr lang="it-IT" sz="3200" b="1" dirty="0" smtClean="0">
                <a:ln w="1905"/>
                <a:gradFill>
                  <a:gsLst>
                    <a:gs pos="0">
                      <a:srgbClr val="79463D">
                        <a:shade val="20000"/>
                        <a:satMod val="200000"/>
                      </a:srgbClr>
                    </a:gs>
                    <a:gs pos="78000">
                      <a:srgbClr val="79463D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9463D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/>
              </a:rPr>
              <a:t> INNOVAZIONE </a:t>
            </a:r>
            <a:r>
              <a:rPr lang="it-IT" sz="3200" b="1" i="1" dirty="0" smtClean="0">
                <a:ln w="1905"/>
                <a:gradFill>
                  <a:gsLst>
                    <a:gs pos="0">
                      <a:srgbClr val="79463D">
                        <a:shade val="20000"/>
                        <a:satMod val="200000"/>
                      </a:srgbClr>
                    </a:gs>
                    <a:gs pos="78000">
                      <a:srgbClr val="79463D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9463D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/>
              </a:rPr>
              <a:t>più</a:t>
            </a:r>
            <a:r>
              <a:rPr lang="it-IT" sz="3200" b="1" dirty="0" smtClean="0">
                <a:ln w="1905"/>
                <a:gradFill>
                  <a:gsLst>
                    <a:gs pos="0">
                      <a:srgbClr val="79463D">
                        <a:shade val="20000"/>
                        <a:satMod val="200000"/>
                      </a:srgbClr>
                    </a:gs>
                    <a:gs pos="78000">
                      <a:srgbClr val="79463D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9463D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/>
              </a:rPr>
              <a:t> LAVORO </a:t>
            </a:r>
            <a:r>
              <a:rPr lang="it-IT" sz="2400" dirty="0">
                <a:solidFill>
                  <a:srgbClr val="292934"/>
                </a:solidFill>
                <a:latin typeface="Century Gothic" pitchFamily="34" charset="0"/>
              </a:rPr>
              <a:t/>
            </a:r>
            <a:br>
              <a:rPr lang="it-IT" sz="2400" dirty="0">
                <a:solidFill>
                  <a:srgbClr val="292934"/>
                </a:solidFill>
                <a:latin typeface="Century Gothic" pitchFamily="34" charset="0"/>
              </a:rPr>
            </a:br>
            <a:endParaRPr lang="it-IT" sz="2400" dirty="0">
              <a:solidFill>
                <a:srgbClr val="292934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647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28600" y="1718407"/>
            <a:ext cx="8915400" cy="877824"/>
          </a:xfrm>
        </p:spPr>
        <p:txBody>
          <a:bodyPr>
            <a:noAutofit/>
          </a:bodyPr>
          <a:lstStyle/>
          <a:p>
            <a:pPr algn="r"/>
            <a:r>
              <a:rPr lang="pt-BR" sz="2800" dirty="0" smtClean="0"/>
              <a:t>Polo </a:t>
            </a:r>
            <a:r>
              <a:rPr lang="pt-BR" sz="2800" dirty="0" err="1" smtClean="0"/>
              <a:t>Scienze</a:t>
            </a:r>
            <a:r>
              <a:rPr lang="pt-BR" sz="2800" dirty="0" smtClean="0"/>
              <a:t> </a:t>
            </a:r>
            <a:r>
              <a:rPr lang="pt-BR" sz="2800" dirty="0" err="1" smtClean="0"/>
              <a:t>della</a:t>
            </a:r>
            <a:r>
              <a:rPr lang="pt-BR" sz="2800" dirty="0" smtClean="0"/>
              <a:t> Vita</a:t>
            </a:r>
            <a:endParaRPr lang="pt-BR" sz="2800" dirty="0"/>
          </a:p>
        </p:txBody>
      </p:sp>
      <p:sp>
        <p:nvSpPr>
          <p:cNvPr id="7" name="Rettangolo 6"/>
          <p:cNvSpPr/>
          <p:nvPr/>
        </p:nvSpPr>
        <p:spPr>
          <a:xfrm>
            <a:off x="0" y="3001277"/>
            <a:ext cx="3098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/>
              <a:t>Settori:</a:t>
            </a:r>
          </a:p>
          <a:p>
            <a:endParaRPr lang="it-IT" dirty="0"/>
          </a:p>
          <a:p>
            <a:pPr marL="285750" indent="-285750">
              <a:buFont typeface="Courier New"/>
              <a:buChar char="o"/>
            </a:pPr>
            <a:r>
              <a:rPr lang="it-IT" dirty="0"/>
              <a:t> Scienze della vita</a:t>
            </a:r>
          </a:p>
          <a:p>
            <a:pPr marL="285750" indent="-285750">
              <a:buFont typeface="Courier New"/>
              <a:buChar char="o"/>
            </a:pPr>
            <a:r>
              <a:rPr lang="it-IT" dirty="0"/>
              <a:t> Farmaceutica</a:t>
            </a:r>
          </a:p>
          <a:p>
            <a:pPr marL="285750" indent="-285750">
              <a:buFont typeface="Courier New"/>
              <a:buChar char="o"/>
            </a:pPr>
            <a:r>
              <a:rPr lang="it-IT" dirty="0"/>
              <a:t> </a:t>
            </a:r>
            <a:r>
              <a:rPr lang="it-IT" dirty="0" err="1"/>
              <a:t>Medical</a:t>
            </a:r>
            <a:r>
              <a:rPr lang="it-IT" dirty="0"/>
              <a:t> Device</a:t>
            </a:r>
          </a:p>
          <a:p>
            <a:pPr marL="285750" indent="-285750">
              <a:buFont typeface="Courier New"/>
              <a:buChar char="o"/>
            </a:pPr>
            <a:r>
              <a:rPr lang="it-IT" dirty="0"/>
              <a:t> Nutraceutica</a:t>
            </a:r>
          </a:p>
          <a:p>
            <a:pPr marL="285750" indent="-285750">
              <a:buFont typeface="Courier New"/>
              <a:buChar char="o"/>
            </a:pPr>
            <a:r>
              <a:rPr lang="it-IT" dirty="0"/>
              <a:t> Tecnologie applicate alla salute</a:t>
            </a:r>
          </a:p>
          <a:p>
            <a:pPr marL="285750" indent="-285750">
              <a:buFont typeface="Courier New"/>
              <a:buChar char="o"/>
            </a:pPr>
            <a:r>
              <a:rPr lang="it-IT" dirty="0"/>
              <a:t> Servizi regolatori, di sviluppo e certificativi</a:t>
            </a:r>
          </a:p>
          <a:p>
            <a:r>
              <a:rPr lang="it-IT" b="1" dirty="0" err="1" smtClean="0"/>
              <a:t>N°</a:t>
            </a:r>
            <a:r>
              <a:rPr lang="it-IT" b="1" dirty="0" smtClean="0"/>
              <a:t> Imprese: </a:t>
            </a:r>
            <a:r>
              <a:rPr lang="it-IT" dirty="0" smtClean="0"/>
              <a:t>105</a:t>
            </a:r>
            <a:endParaRPr lang="it-IT" dirty="0"/>
          </a:p>
          <a:p>
            <a:endParaRPr lang="it-IT" b="1" dirty="0" smtClean="0"/>
          </a:p>
        </p:txBody>
      </p:sp>
      <p:sp>
        <p:nvSpPr>
          <p:cNvPr id="17" name="Rettangolo 16"/>
          <p:cNvSpPr/>
          <p:nvPr/>
        </p:nvSpPr>
        <p:spPr>
          <a:xfrm>
            <a:off x="6671733" y="3008521"/>
            <a:ext cx="2472267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/>
              <a:t>Imprese che hanno partecipato al Premio:</a:t>
            </a:r>
          </a:p>
          <a:p>
            <a:pPr marL="285750" indent="-285750">
              <a:buFont typeface="Courier New"/>
              <a:buChar char="o"/>
            </a:pPr>
            <a:endParaRPr lang="it-IT" b="1" dirty="0" smtClean="0"/>
          </a:p>
          <a:p>
            <a:pPr marL="285750" indent="-285750">
              <a:buFont typeface="Courier New"/>
              <a:buChar char="o"/>
            </a:pPr>
            <a:r>
              <a:rPr lang="it-IT" sz="1600" dirty="0"/>
              <a:t>DI.V.A.L. TOSCANA s.r.l. </a:t>
            </a:r>
            <a:endParaRPr lang="it-IT" sz="1600" dirty="0" smtClean="0"/>
          </a:p>
          <a:p>
            <a:pPr marL="285750" indent="-285750">
              <a:buFont typeface="Courier New"/>
              <a:buChar char="o"/>
            </a:pPr>
            <a:r>
              <a:rPr lang="it-IT" sz="1600" dirty="0" err="1" smtClean="0"/>
              <a:t>Philogen</a:t>
            </a:r>
            <a:r>
              <a:rPr lang="it-IT" sz="1600" dirty="0" smtClean="0"/>
              <a:t> </a:t>
            </a:r>
            <a:r>
              <a:rPr lang="it-IT" sz="1600" dirty="0" err="1" smtClean="0"/>
              <a:t>s.p.a</a:t>
            </a:r>
            <a:endParaRPr lang="it-IT" sz="1600" dirty="0" smtClean="0"/>
          </a:p>
          <a:p>
            <a:pPr marL="285750" indent="-285750">
              <a:buFont typeface="Courier New"/>
              <a:buChar char="o"/>
            </a:pPr>
            <a:r>
              <a:rPr lang="it-IT" sz="1600" dirty="0" smtClean="0"/>
              <a:t>Toscana </a:t>
            </a:r>
            <a:r>
              <a:rPr lang="it-IT" sz="1600" dirty="0" err="1" smtClean="0"/>
              <a:t>Biomarkers</a:t>
            </a:r>
            <a:r>
              <a:rPr lang="it-IT" sz="1600" dirty="0" smtClean="0"/>
              <a:t> s.r.l. 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2751558" y="6555205"/>
            <a:ext cx="45381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 smtClean="0"/>
              <a:t>* Imprese che sono aggregate a più di un polo</a:t>
            </a:r>
            <a:endParaRPr lang="it-IT" sz="1100" dirty="0"/>
          </a:p>
        </p:txBody>
      </p:sp>
      <p:pic>
        <p:nvPicPr>
          <p:cNvPr id="13" name="Immagine 1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315485"/>
            <a:ext cx="2015067" cy="719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3580" y="5870844"/>
            <a:ext cx="2448760" cy="364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CasellaDiTesto 14"/>
          <p:cNvSpPr txBox="1"/>
          <p:nvPr/>
        </p:nvSpPr>
        <p:spPr>
          <a:xfrm>
            <a:off x="15352" y="6513036"/>
            <a:ext cx="3947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dirty="0" smtClean="0"/>
              <a:t>Fonti: dati 2013, rif. ultima </a:t>
            </a:r>
            <a:r>
              <a:rPr lang="it-IT" sz="1200" i="1" dirty="0" err="1" smtClean="0"/>
              <a:t>diap</a:t>
            </a:r>
            <a:r>
              <a:rPr lang="it-IT" sz="1200" i="1" dirty="0" smtClean="0"/>
              <a:t>.  </a:t>
            </a:r>
            <a:endParaRPr lang="it-IT" sz="1200" i="1" dirty="0"/>
          </a:p>
        </p:txBody>
      </p:sp>
      <p:pic>
        <p:nvPicPr>
          <p:cNvPr id="16" name="Immagine 1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65" y="1"/>
            <a:ext cx="1047735" cy="1423738"/>
          </a:xfrm>
          <a:prstGeom prst="rect">
            <a:avLst/>
          </a:prstGeom>
          <a:ln w="25400">
            <a:noFill/>
          </a:ln>
        </p:spPr>
      </p:pic>
      <p:sp>
        <p:nvSpPr>
          <p:cNvPr id="18" name="Rettangolo 17"/>
          <p:cNvSpPr/>
          <p:nvPr/>
        </p:nvSpPr>
        <p:spPr>
          <a:xfrm>
            <a:off x="1600200" y="327429"/>
            <a:ext cx="620520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Premio</a:t>
            </a:r>
          </a:p>
          <a:p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IMPRESA </a:t>
            </a:r>
            <a:r>
              <a:rPr lang="it-IT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più</a:t>
            </a:r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INNOVAZIONE </a:t>
            </a:r>
            <a:r>
              <a:rPr lang="it-IT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più</a:t>
            </a:r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LAVORO </a:t>
            </a:r>
            <a:r>
              <a:rPr lang="it-IT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2014</a:t>
            </a:r>
            <a:endParaRPr lang="it-IT" dirty="0"/>
          </a:p>
        </p:txBody>
      </p:sp>
      <p:sp>
        <p:nvSpPr>
          <p:cNvPr id="28" name="CasellaDiTesto 27"/>
          <p:cNvSpPr txBox="1"/>
          <p:nvPr/>
        </p:nvSpPr>
        <p:spPr>
          <a:xfrm>
            <a:off x="6823107" y="6334780"/>
            <a:ext cx="2320893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1400" dirty="0" smtClean="0"/>
              <a:t>Le sedi degli enti gestori dei Poli</a:t>
            </a:r>
            <a:endParaRPr lang="it-IT" sz="1400" dirty="0"/>
          </a:p>
        </p:txBody>
      </p:sp>
      <p:pic>
        <p:nvPicPr>
          <p:cNvPr id="29" name="Picture 9" descr="C:\Users\Emanuele\Desktop\cartina_toscana_800_800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26367" y="3126896"/>
            <a:ext cx="3407753" cy="3464404"/>
          </a:xfrm>
          <a:prstGeom prst="rect">
            <a:avLst/>
          </a:prstGeom>
          <a:noFill/>
        </p:spPr>
      </p:pic>
      <p:sp>
        <p:nvSpPr>
          <p:cNvPr id="30" name="Ovale 29"/>
          <p:cNvSpPr/>
          <p:nvPr/>
        </p:nvSpPr>
        <p:spPr>
          <a:xfrm>
            <a:off x="5042294" y="4941505"/>
            <a:ext cx="168284" cy="169043"/>
          </a:xfrm>
          <a:prstGeom prst="ellipse">
            <a:avLst/>
          </a:prstGeom>
          <a:solidFill>
            <a:srgbClr val="FF00FF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Anello 30"/>
          <p:cNvSpPr/>
          <p:nvPr/>
        </p:nvSpPr>
        <p:spPr>
          <a:xfrm>
            <a:off x="4037681" y="4620096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32" name="Anello 31"/>
          <p:cNvSpPr/>
          <p:nvPr/>
        </p:nvSpPr>
        <p:spPr>
          <a:xfrm>
            <a:off x="4235318" y="4914481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34" name="Anello 33"/>
          <p:cNvSpPr/>
          <p:nvPr/>
        </p:nvSpPr>
        <p:spPr>
          <a:xfrm>
            <a:off x="5023243" y="4144926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37" name="Anello 36"/>
          <p:cNvSpPr/>
          <p:nvPr/>
        </p:nvSpPr>
        <p:spPr>
          <a:xfrm>
            <a:off x="4244984" y="4521939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39" name="Anello 38"/>
          <p:cNvSpPr/>
          <p:nvPr/>
        </p:nvSpPr>
        <p:spPr>
          <a:xfrm>
            <a:off x="5149859" y="5341089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40" name="Anello 39"/>
          <p:cNvSpPr/>
          <p:nvPr/>
        </p:nvSpPr>
        <p:spPr>
          <a:xfrm>
            <a:off x="4397243" y="4847806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3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28600" y="1758634"/>
            <a:ext cx="8915400" cy="877824"/>
          </a:xfrm>
        </p:spPr>
        <p:txBody>
          <a:bodyPr>
            <a:noAutofit/>
          </a:bodyPr>
          <a:lstStyle/>
          <a:p>
            <a:pPr algn="r"/>
            <a:r>
              <a:rPr lang="pt-BR" sz="2400" dirty="0" smtClean="0"/>
              <a:t>Polo </a:t>
            </a:r>
            <a:r>
              <a:rPr lang="pt-BR" sz="2400" dirty="0" err="1" smtClean="0"/>
              <a:t>Tecnologie</a:t>
            </a:r>
            <a:r>
              <a:rPr lang="pt-BR" sz="2400" dirty="0" smtClean="0"/>
              <a:t> ICT, </a:t>
            </a:r>
            <a:r>
              <a:rPr lang="pt-BR" sz="2400" dirty="0" err="1" smtClean="0"/>
              <a:t>Telecomunicazioni</a:t>
            </a:r>
            <a:r>
              <a:rPr lang="pt-BR" sz="2400" dirty="0" smtClean="0"/>
              <a:t> e </a:t>
            </a:r>
            <a:r>
              <a:rPr lang="pt-BR" sz="2400" dirty="0" err="1" smtClean="0"/>
              <a:t>Robotica</a:t>
            </a:r>
            <a:endParaRPr lang="pt-BR" sz="2400" dirty="0"/>
          </a:p>
        </p:txBody>
      </p:sp>
      <p:sp>
        <p:nvSpPr>
          <p:cNvPr id="7" name="Rettangolo 6"/>
          <p:cNvSpPr/>
          <p:nvPr/>
        </p:nvSpPr>
        <p:spPr>
          <a:xfrm>
            <a:off x="0" y="3001277"/>
            <a:ext cx="30988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/>
              <a:t>Settori:</a:t>
            </a:r>
            <a:endParaRPr lang="it-IT" dirty="0"/>
          </a:p>
          <a:p>
            <a:pPr marL="285750" indent="-285750">
              <a:buFont typeface="Courier New"/>
              <a:buChar char="o"/>
            </a:pPr>
            <a:r>
              <a:rPr lang="it-IT" dirty="0"/>
              <a:t> Automazione e robotica</a:t>
            </a:r>
          </a:p>
          <a:p>
            <a:pPr marL="285750" indent="-285750">
              <a:buFont typeface="Courier New"/>
              <a:buChar char="o"/>
            </a:pPr>
            <a:r>
              <a:rPr lang="it-IT" dirty="0"/>
              <a:t> Bioinformatica</a:t>
            </a:r>
          </a:p>
          <a:p>
            <a:pPr marL="285750" indent="-285750">
              <a:buFont typeface="Courier New"/>
              <a:buChar char="o"/>
            </a:pPr>
            <a:r>
              <a:rPr lang="it-IT" dirty="0"/>
              <a:t> ICT – Gestionale</a:t>
            </a:r>
          </a:p>
          <a:p>
            <a:pPr marL="285750" indent="-285750">
              <a:buFont typeface="Courier New"/>
              <a:buChar char="o"/>
            </a:pPr>
            <a:r>
              <a:rPr lang="it-IT" dirty="0"/>
              <a:t> Media entertainment</a:t>
            </a:r>
          </a:p>
          <a:p>
            <a:pPr marL="285750" indent="-285750">
              <a:buFont typeface="Courier New"/>
              <a:buChar char="o"/>
            </a:pPr>
            <a:r>
              <a:rPr lang="it-IT" dirty="0"/>
              <a:t> Open Source e Open Data</a:t>
            </a:r>
          </a:p>
          <a:p>
            <a:pPr marL="285750" indent="-285750">
              <a:buFont typeface="Courier New"/>
              <a:buChar char="o"/>
            </a:pPr>
            <a:r>
              <a:rPr lang="it-IT" dirty="0"/>
              <a:t> Tecnologie Aerospaziali</a:t>
            </a:r>
          </a:p>
          <a:p>
            <a:pPr marL="285750" indent="-285750">
              <a:buFont typeface="Courier New"/>
              <a:buChar char="o"/>
            </a:pPr>
            <a:r>
              <a:rPr lang="it-IT" dirty="0"/>
              <a:t> </a:t>
            </a:r>
            <a:r>
              <a:rPr lang="it-IT" dirty="0" smtClean="0"/>
              <a:t>Telecomunicazioni</a:t>
            </a:r>
          </a:p>
          <a:p>
            <a:r>
              <a:rPr lang="it-IT" b="1" dirty="0" smtClean="0"/>
              <a:t>N° Imprese: </a:t>
            </a:r>
            <a:r>
              <a:rPr lang="it-IT" dirty="0" smtClean="0"/>
              <a:t>519</a:t>
            </a:r>
            <a:endParaRPr lang="it-IT" dirty="0"/>
          </a:p>
          <a:p>
            <a:endParaRPr lang="it-IT" b="1" dirty="0" smtClean="0"/>
          </a:p>
        </p:txBody>
      </p:sp>
      <p:sp>
        <p:nvSpPr>
          <p:cNvPr id="17" name="Rettangolo 16"/>
          <p:cNvSpPr/>
          <p:nvPr/>
        </p:nvSpPr>
        <p:spPr>
          <a:xfrm>
            <a:off x="6671733" y="3008521"/>
            <a:ext cx="2472267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/>
              <a:t>Imprese che hanno partecipato al Premio:</a:t>
            </a:r>
          </a:p>
          <a:p>
            <a:pPr marL="285750" indent="-285750">
              <a:buFont typeface="Courier New"/>
              <a:buChar char="o"/>
            </a:pPr>
            <a:r>
              <a:rPr lang="it-IT" sz="1600" dirty="0" smtClean="0"/>
              <a:t>01s s.r.l</a:t>
            </a:r>
            <a:r>
              <a:rPr lang="it-IT" sz="1600" dirty="0"/>
              <a:t>. </a:t>
            </a:r>
            <a:endParaRPr lang="it-IT" sz="1600" dirty="0" smtClean="0"/>
          </a:p>
          <a:p>
            <a:pPr marL="285750" indent="-285750">
              <a:buFont typeface="Courier New"/>
              <a:buChar char="o"/>
            </a:pPr>
            <a:r>
              <a:rPr lang="it-IT" sz="1600" dirty="0" err="1" smtClean="0"/>
              <a:t>Epik</a:t>
            </a:r>
            <a:r>
              <a:rPr lang="it-IT" sz="1600" dirty="0" smtClean="0"/>
              <a:t> s.r.l.</a:t>
            </a:r>
            <a:endParaRPr lang="it-IT" sz="1600" dirty="0"/>
          </a:p>
          <a:p>
            <a:pPr marL="285750" indent="-285750">
              <a:buFont typeface="Courier New"/>
              <a:buChar char="o"/>
            </a:pPr>
            <a:r>
              <a:rPr lang="it-IT" sz="1600" dirty="0" err="1" smtClean="0"/>
              <a:t>Metodia</a:t>
            </a:r>
            <a:r>
              <a:rPr lang="it-IT" sz="1600" dirty="0" smtClean="0"/>
              <a:t> </a:t>
            </a:r>
            <a:r>
              <a:rPr lang="it-IT" sz="1600" dirty="0" err="1" smtClean="0"/>
              <a:t>snc</a:t>
            </a:r>
            <a:endParaRPr lang="it-IT" sz="1600" dirty="0"/>
          </a:p>
          <a:p>
            <a:pPr marL="285750" indent="-285750">
              <a:buFont typeface="Courier New"/>
              <a:buChar char="o"/>
            </a:pPr>
            <a:r>
              <a:rPr lang="it-IT" sz="1600" dirty="0" err="1" smtClean="0"/>
              <a:t>Resiltech</a:t>
            </a:r>
            <a:r>
              <a:rPr lang="it-IT" sz="1600" dirty="0" smtClean="0"/>
              <a:t> s.r.l.</a:t>
            </a:r>
          </a:p>
          <a:p>
            <a:pPr marL="285750" indent="-285750">
              <a:buFont typeface="Courier New"/>
              <a:buChar char="o"/>
            </a:pPr>
            <a:r>
              <a:rPr lang="it-IT" sz="1600" dirty="0" smtClean="0"/>
              <a:t>ECM s.p.a.*</a:t>
            </a:r>
          </a:p>
          <a:p>
            <a:pPr marL="285750" indent="-285750">
              <a:buFont typeface="Courier New"/>
              <a:buChar char="o"/>
            </a:pPr>
            <a:r>
              <a:rPr lang="it-IT" sz="1600" dirty="0" err="1" smtClean="0"/>
              <a:t>Hyperborea</a:t>
            </a:r>
            <a:r>
              <a:rPr lang="it-IT" sz="1600" dirty="0"/>
              <a:t> </a:t>
            </a:r>
            <a:r>
              <a:rPr lang="it-IT" sz="1600" dirty="0" smtClean="0"/>
              <a:t>s.r.l.*</a:t>
            </a:r>
            <a:endParaRPr lang="it-IT" sz="1600" dirty="0"/>
          </a:p>
          <a:p>
            <a:pPr marL="285750" indent="-285750">
              <a:buFont typeface="Courier New"/>
              <a:buChar char="o"/>
            </a:pPr>
            <a:r>
              <a:rPr lang="it-IT" sz="1600" dirty="0" smtClean="0"/>
              <a:t>Opus Aut. </a:t>
            </a:r>
            <a:r>
              <a:rPr lang="it-IT" sz="1600" dirty="0" err="1"/>
              <a:t>s.p.a</a:t>
            </a:r>
            <a:r>
              <a:rPr lang="it-IT" sz="1600" dirty="0" err="1" smtClean="0"/>
              <a:t>.</a:t>
            </a:r>
            <a:r>
              <a:rPr lang="it-IT" sz="1600" dirty="0" smtClean="0"/>
              <a:t> *</a:t>
            </a:r>
          </a:p>
          <a:p>
            <a:pPr marL="285750" indent="-285750">
              <a:buFont typeface="Courier New"/>
              <a:buChar char="o"/>
            </a:pPr>
            <a:r>
              <a:rPr lang="it-IT" sz="1600" dirty="0" err="1"/>
              <a:t>Thales</a:t>
            </a:r>
            <a:r>
              <a:rPr lang="it-IT" sz="1600" dirty="0"/>
              <a:t> Italia </a:t>
            </a:r>
            <a:r>
              <a:rPr lang="it-IT" sz="1600" dirty="0" err="1"/>
              <a:t>s.p.a</a:t>
            </a:r>
            <a:r>
              <a:rPr lang="it-IT" sz="1600" dirty="0"/>
              <a:t> </a:t>
            </a:r>
            <a:r>
              <a:rPr lang="it-IT" sz="1600" dirty="0" smtClean="0"/>
              <a:t>*</a:t>
            </a:r>
            <a:endParaRPr lang="it-IT" sz="16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881483" y="6569272"/>
            <a:ext cx="45381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 smtClean="0"/>
              <a:t>* Imprese che sono aggregate a più di un polo</a:t>
            </a:r>
            <a:endParaRPr lang="it-IT" sz="1100" dirty="0"/>
          </a:p>
        </p:txBody>
      </p:sp>
      <p:sp>
        <p:nvSpPr>
          <p:cNvPr id="9" name="Rettangolo 8"/>
          <p:cNvSpPr/>
          <p:nvPr/>
        </p:nvSpPr>
        <p:spPr>
          <a:xfrm>
            <a:off x="6264123" y="5899239"/>
            <a:ext cx="19852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DTR  FORTIS</a:t>
            </a:r>
            <a:endParaRPr lang="it-IT" dirty="0"/>
          </a:p>
        </p:txBody>
      </p:sp>
      <p:pic>
        <p:nvPicPr>
          <p:cNvPr id="15" name="Immagine 1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34592"/>
            <a:ext cx="2287574" cy="803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15352" y="6513036"/>
            <a:ext cx="3947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dirty="0" smtClean="0"/>
              <a:t>Fonti: dati 2013, rif. ultima </a:t>
            </a:r>
            <a:r>
              <a:rPr lang="it-IT" sz="1200" i="1" dirty="0" err="1" smtClean="0"/>
              <a:t>diap</a:t>
            </a:r>
            <a:r>
              <a:rPr lang="it-IT" sz="1200" i="1" dirty="0" smtClean="0"/>
              <a:t>.  </a:t>
            </a:r>
            <a:endParaRPr lang="it-IT" sz="1200" i="1" dirty="0"/>
          </a:p>
        </p:txBody>
      </p:sp>
      <p:pic>
        <p:nvPicPr>
          <p:cNvPr id="14" name="Immagine 1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65" y="1"/>
            <a:ext cx="1047735" cy="1423738"/>
          </a:xfrm>
          <a:prstGeom prst="rect">
            <a:avLst/>
          </a:prstGeom>
          <a:ln w="25400">
            <a:noFill/>
          </a:ln>
        </p:spPr>
      </p:pic>
      <p:sp>
        <p:nvSpPr>
          <p:cNvPr id="16" name="Rettangolo 15"/>
          <p:cNvSpPr/>
          <p:nvPr/>
        </p:nvSpPr>
        <p:spPr>
          <a:xfrm>
            <a:off x="1600200" y="327429"/>
            <a:ext cx="620520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Premio</a:t>
            </a:r>
          </a:p>
          <a:p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IMPRESA </a:t>
            </a:r>
            <a:r>
              <a:rPr lang="it-IT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più</a:t>
            </a:r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INNOVAZIONE </a:t>
            </a:r>
            <a:r>
              <a:rPr lang="it-IT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più</a:t>
            </a:r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LAVORO </a:t>
            </a:r>
            <a:r>
              <a:rPr lang="it-IT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2014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6823107" y="6334780"/>
            <a:ext cx="2320893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1400" dirty="0" smtClean="0"/>
              <a:t>Le sedi degli enti gestori dei Poli</a:t>
            </a:r>
            <a:endParaRPr lang="it-IT" sz="1400" dirty="0"/>
          </a:p>
        </p:txBody>
      </p:sp>
      <p:pic>
        <p:nvPicPr>
          <p:cNvPr id="18" name="Picture 9" descr="C:\Users\Emanuele\Desktop\cartina_toscana_800_800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26367" y="3126896"/>
            <a:ext cx="3407753" cy="3464404"/>
          </a:xfrm>
          <a:prstGeom prst="rect">
            <a:avLst/>
          </a:prstGeom>
          <a:noFill/>
        </p:spPr>
      </p:pic>
      <p:sp>
        <p:nvSpPr>
          <p:cNvPr id="19" name="Ovale 18"/>
          <p:cNvSpPr/>
          <p:nvPr/>
        </p:nvSpPr>
        <p:spPr>
          <a:xfrm>
            <a:off x="4127894" y="4512880"/>
            <a:ext cx="168284" cy="169043"/>
          </a:xfrm>
          <a:prstGeom prst="ellipse">
            <a:avLst/>
          </a:prstGeom>
          <a:solidFill>
            <a:srgbClr val="FF00FF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Anello 19"/>
          <p:cNvSpPr/>
          <p:nvPr/>
        </p:nvSpPr>
        <p:spPr>
          <a:xfrm>
            <a:off x="3885281" y="3991446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1" name="Anello 20"/>
          <p:cNvSpPr/>
          <p:nvPr/>
        </p:nvSpPr>
        <p:spPr>
          <a:xfrm>
            <a:off x="4235318" y="4914481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2" name="Anello 21"/>
          <p:cNvSpPr/>
          <p:nvPr/>
        </p:nvSpPr>
        <p:spPr>
          <a:xfrm>
            <a:off x="4670818" y="4002051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3" name="Anello 22"/>
          <p:cNvSpPr/>
          <p:nvPr/>
        </p:nvSpPr>
        <p:spPr>
          <a:xfrm>
            <a:off x="4035434" y="4902939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4" name="Anello 23"/>
          <p:cNvSpPr/>
          <p:nvPr/>
        </p:nvSpPr>
        <p:spPr>
          <a:xfrm>
            <a:off x="5149859" y="5341089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5" name="Anello 24"/>
          <p:cNvSpPr/>
          <p:nvPr/>
        </p:nvSpPr>
        <p:spPr>
          <a:xfrm>
            <a:off x="4778243" y="4228681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34" name="Anello 33"/>
          <p:cNvSpPr/>
          <p:nvPr/>
        </p:nvSpPr>
        <p:spPr>
          <a:xfrm>
            <a:off x="5016368" y="4085806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35" name="Anello 34"/>
          <p:cNvSpPr/>
          <p:nvPr/>
        </p:nvSpPr>
        <p:spPr>
          <a:xfrm>
            <a:off x="5178293" y="4133431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36" name="Anello 35"/>
          <p:cNvSpPr/>
          <p:nvPr/>
        </p:nvSpPr>
        <p:spPr>
          <a:xfrm>
            <a:off x="3959234" y="4683864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09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45100" y="1804499"/>
            <a:ext cx="8915400" cy="877824"/>
          </a:xfrm>
        </p:spPr>
        <p:txBody>
          <a:bodyPr>
            <a:noAutofit/>
          </a:bodyPr>
          <a:lstStyle/>
          <a:p>
            <a:pPr algn="r"/>
            <a:r>
              <a:rPr lang="pt-BR" sz="3200" dirty="0" smtClean="0"/>
              <a:t>Polo </a:t>
            </a:r>
            <a:r>
              <a:rPr lang="pt-BR" sz="3200" dirty="0" err="1" smtClean="0"/>
              <a:t>Nanotecnologie</a:t>
            </a:r>
            <a:endParaRPr lang="pt-BR" sz="3200" dirty="0"/>
          </a:p>
        </p:txBody>
      </p:sp>
      <p:sp>
        <p:nvSpPr>
          <p:cNvPr id="7" name="Rettangolo 6"/>
          <p:cNvSpPr/>
          <p:nvPr/>
        </p:nvSpPr>
        <p:spPr>
          <a:xfrm>
            <a:off x="0" y="3001278"/>
            <a:ext cx="30988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/>
              <a:t>Settori:</a:t>
            </a:r>
          </a:p>
          <a:p>
            <a:endParaRPr lang="it-IT" dirty="0"/>
          </a:p>
          <a:p>
            <a:pPr marL="285750" indent="-285750">
              <a:buFont typeface="Courier New"/>
              <a:buChar char="o"/>
            </a:pPr>
            <a:r>
              <a:rPr lang="it-IT" dirty="0"/>
              <a:t> Tessile</a:t>
            </a:r>
          </a:p>
          <a:p>
            <a:pPr marL="285750" indent="-285750">
              <a:buFont typeface="Courier New"/>
              <a:buChar char="o"/>
            </a:pPr>
            <a:r>
              <a:rPr lang="it-IT" dirty="0"/>
              <a:t> Materiali polimerici</a:t>
            </a:r>
          </a:p>
          <a:p>
            <a:pPr marL="285750" indent="-285750">
              <a:buFont typeface="Courier New"/>
              <a:buChar char="o"/>
            </a:pPr>
            <a:r>
              <a:rPr lang="it-IT" dirty="0"/>
              <a:t> Edilizia</a:t>
            </a:r>
          </a:p>
          <a:p>
            <a:pPr marL="285750" indent="-285750">
              <a:buFont typeface="Courier New"/>
              <a:buChar char="o"/>
            </a:pPr>
            <a:r>
              <a:rPr lang="it-IT" dirty="0"/>
              <a:t> </a:t>
            </a:r>
            <a:r>
              <a:rPr lang="it-IT" dirty="0" err="1"/>
              <a:t>Bio</a:t>
            </a:r>
            <a:r>
              <a:rPr lang="it-IT" dirty="0"/>
              <a:t>-medicale</a:t>
            </a:r>
          </a:p>
          <a:p>
            <a:pPr marL="285750" indent="-285750">
              <a:buFont typeface="Courier New"/>
              <a:buChar char="o"/>
            </a:pPr>
            <a:r>
              <a:rPr lang="it-IT" dirty="0"/>
              <a:t> Ambiente</a:t>
            </a:r>
          </a:p>
          <a:p>
            <a:pPr marL="285750" indent="-285750">
              <a:buFont typeface="Courier New"/>
              <a:buChar char="o"/>
            </a:pPr>
            <a:r>
              <a:rPr lang="it-IT" dirty="0"/>
              <a:t> Agroalimentare,</a:t>
            </a:r>
          </a:p>
          <a:p>
            <a:pPr marL="285750" indent="-285750">
              <a:buFont typeface="Courier New"/>
              <a:buChar char="o"/>
            </a:pPr>
            <a:r>
              <a:rPr lang="it-IT" dirty="0"/>
              <a:t> Legno e derivati</a:t>
            </a:r>
          </a:p>
          <a:p>
            <a:pPr marL="285750" indent="-285750">
              <a:buFont typeface="Courier New"/>
              <a:buChar char="o"/>
            </a:pPr>
            <a:r>
              <a:rPr lang="it-IT" dirty="0"/>
              <a:t> Energie rinnovabili</a:t>
            </a:r>
          </a:p>
          <a:p>
            <a:pPr marL="285750" indent="-285750">
              <a:buFont typeface="Courier New"/>
              <a:buChar char="o"/>
            </a:pPr>
            <a:r>
              <a:rPr lang="it-IT" dirty="0"/>
              <a:t> Meccanica</a:t>
            </a:r>
          </a:p>
          <a:p>
            <a:r>
              <a:rPr lang="it-IT" b="1" dirty="0" smtClean="0"/>
              <a:t>N° Imprese: </a:t>
            </a:r>
            <a:r>
              <a:rPr lang="it-IT" dirty="0" smtClean="0"/>
              <a:t>85</a:t>
            </a:r>
            <a:endParaRPr lang="it-IT" dirty="0"/>
          </a:p>
          <a:p>
            <a:endParaRPr lang="it-IT" b="1" dirty="0" smtClean="0"/>
          </a:p>
        </p:txBody>
      </p:sp>
      <p:sp>
        <p:nvSpPr>
          <p:cNvPr id="17" name="Rettangolo 16"/>
          <p:cNvSpPr/>
          <p:nvPr/>
        </p:nvSpPr>
        <p:spPr>
          <a:xfrm>
            <a:off x="6671733" y="3008521"/>
            <a:ext cx="2472267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/>
              <a:t>Imprese che hanno partecipato al Premio:</a:t>
            </a:r>
          </a:p>
          <a:p>
            <a:pPr marL="285750" indent="-285750">
              <a:buFont typeface="Courier New"/>
              <a:buChar char="o"/>
            </a:pPr>
            <a:endParaRPr lang="it-IT" b="1" dirty="0" smtClean="0"/>
          </a:p>
          <a:p>
            <a:pPr marL="285750" indent="-285750">
              <a:buFont typeface="Courier New"/>
              <a:buChar char="o"/>
            </a:pPr>
            <a:r>
              <a:rPr lang="en-US" sz="1600" dirty="0" smtClean="0"/>
              <a:t>Green Engineering </a:t>
            </a:r>
            <a:r>
              <a:rPr lang="en-US" sz="1600" dirty="0" err="1" smtClean="0"/>
              <a:t>s.r.l</a:t>
            </a:r>
            <a:r>
              <a:rPr lang="en-US" sz="1600" dirty="0" smtClean="0"/>
              <a:t>. *</a:t>
            </a:r>
          </a:p>
          <a:p>
            <a:pPr marL="285750" indent="-285750">
              <a:buFont typeface="Courier New"/>
              <a:buChar char="o"/>
            </a:pPr>
            <a:r>
              <a:rPr lang="en-US" sz="1600" dirty="0" smtClean="0"/>
              <a:t>Mauro </a:t>
            </a:r>
            <a:r>
              <a:rPr lang="en-US" sz="1600" dirty="0" err="1" smtClean="0"/>
              <a:t>Morelli</a:t>
            </a:r>
            <a:r>
              <a:rPr lang="en-US" sz="1600" dirty="0" smtClean="0"/>
              <a:t> </a:t>
            </a:r>
            <a:r>
              <a:rPr lang="en-US" sz="1600" dirty="0" err="1" smtClean="0"/>
              <a:t>Marmi</a:t>
            </a:r>
            <a:endParaRPr lang="en-US" sz="1600" dirty="0" smtClean="0"/>
          </a:p>
          <a:p>
            <a:pPr marL="285750" indent="-285750">
              <a:buFont typeface="Courier New"/>
              <a:buChar char="o"/>
            </a:pPr>
            <a:r>
              <a:rPr lang="en-US" sz="1600" dirty="0" err="1" smtClean="0"/>
              <a:t>Futuraplast</a:t>
            </a:r>
            <a:r>
              <a:rPr lang="en-US" sz="1600" dirty="0" smtClean="0"/>
              <a:t> </a:t>
            </a:r>
            <a:r>
              <a:rPr lang="en-US" sz="1600" dirty="0" err="1" smtClean="0"/>
              <a:t>s.r.l</a:t>
            </a:r>
            <a:r>
              <a:rPr lang="en-US" sz="1600" dirty="0" smtClean="0"/>
              <a:t>.</a:t>
            </a:r>
          </a:p>
          <a:p>
            <a:pPr marL="285750" indent="-285750">
              <a:buFont typeface="Courier New"/>
              <a:buChar char="o"/>
            </a:pPr>
            <a:r>
              <a:rPr lang="en-US" sz="1600" dirty="0" err="1" smtClean="0"/>
              <a:t>Ceam</a:t>
            </a:r>
            <a:r>
              <a:rPr lang="en-US" sz="1600" dirty="0" smtClean="0"/>
              <a:t> </a:t>
            </a:r>
            <a:r>
              <a:rPr lang="en-US" sz="1600" dirty="0"/>
              <a:t>Control Equipment </a:t>
            </a:r>
            <a:r>
              <a:rPr lang="en-US" sz="1600" dirty="0" err="1"/>
              <a:t>s.r.l</a:t>
            </a:r>
            <a:r>
              <a:rPr lang="en-US" sz="1600" dirty="0"/>
              <a:t>. </a:t>
            </a:r>
            <a:endParaRPr lang="it-IT" sz="1600" dirty="0" smtClean="0"/>
          </a:p>
        </p:txBody>
      </p:sp>
      <p:sp>
        <p:nvSpPr>
          <p:cNvPr id="3" name="CasellaDiTesto 2"/>
          <p:cNvSpPr txBox="1"/>
          <p:nvPr/>
        </p:nvSpPr>
        <p:spPr>
          <a:xfrm>
            <a:off x="2811144" y="6596392"/>
            <a:ext cx="45381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 smtClean="0"/>
              <a:t>* Imprese che sono aggregate a più di un polo</a:t>
            </a:r>
            <a:endParaRPr lang="it-IT" sz="1100" dirty="0"/>
          </a:p>
        </p:txBody>
      </p:sp>
      <p:pic>
        <p:nvPicPr>
          <p:cNvPr id="12" name="Immagine 1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98" y="2243411"/>
            <a:ext cx="2544754" cy="703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15352" y="6513036"/>
            <a:ext cx="3947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dirty="0" smtClean="0"/>
              <a:t>Fonti: dati 2013, rif. ultima </a:t>
            </a:r>
            <a:r>
              <a:rPr lang="it-IT" sz="1200" i="1" dirty="0" err="1" smtClean="0"/>
              <a:t>diap</a:t>
            </a:r>
            <a:r>
              <a:rPr lang="it-IT" sz="1200" i="1" dirty="0" smtClean="0"/>
              <a:t>.  </a:t>
            </a:r>
            <a:endParaRPr lang="it-IT" sz="1200" i="1" dirty="0"/>
          </a:p>
        </p:txBody>
      </p:sp>
      <p:sp>
        <p:nvSpPr>
          <p:cNvPr id="14" name="Rettangolo 13"/>
          <p:cNvSpPr/>
          <p:nvPr/>
        </p:nvSpPr>
        <p:spPr>
          <a:xfrm>
            <a:off x="1600200" y="327429"/>
            <a:ext cx="620520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Premio</a:t>
            </a:r>
          </a:p>
          <a:p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IMPRESA </a:t>
            </a:r>
            <a:r>
              <a:rPr lang="it-IT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più</a:t>
            </a:r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INNOVAZIONE </a:t>
            </a:r>
            <a:r>
              <a:rPr lang="it-IT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più</a:t>
            </a:r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LAVORO </a:t>
            </a:r>
            <a:r>
              <a:rPr lang="it-IT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2014</a:t>
            </a:r>
            <a:endParaRPr lang="it-IT" dirty="0"/>
          </a:p>
        </p:txBody>
      </p:sp>
      <p:pic>
        <p:nvPicPr>
          <p:cNvPr id="15" name="Immagine 1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65" y="1"/>
            <a:ext cx="1047735" cy="1423738"/>
          </a:xfrm>
          <a:prstGeom prst="rect">
            <a:avLst/>
          </a:prstGeom>
          <a:ln w="25400">
            <a:noFill/>
          </a:ln>
        </p:spPr>
      </p:pic>
      <p:sp>
        <p:nvSpPr>
          <p:cNvPr id="11" name="CasellaDiTesto 10"/>
          <p:cNvSpPr txBox="1"/>
          <p:nvPr/>
        </p:nvSpPr>
        <p:spPr>
          <a:xfrm>
            <a:off x="6823107" y="6334780"/>
            <a:ext cx="2320893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1400" dirty="0" smtClean="0"/>
              <a:t>Le sedi degli enti gestori dei Poli</a:t>
            </a:r>
            <a:endParaRPr lang="it-IT" sz="1400" dirty="0"/>
          </a:p>
        </p:txBody>
      </p:sp>
      <p:pic>
        <p:nvPicPr>
          <p:cNvPr id="16" name="Picture 9" descr="C:\Users\Emanuele\Desktop\cartina_toscana_800_800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26367" y="3126896"/>
            <a:ext cx="3407753" cy="3464404"/>
          </a:xfrm>
          <a:prstGeom prst="rect">
            <a:avLst/>
          </a:prstGeom>
          <a:noFill/>
        </p:spPr>
      </p:pic>
      <p:sp>
        <p:nvSpPr>
          <p:cNvPr id="18" name="Ovale 17"/>
          <p:cNvSpPr/>
          <p:nvPr/>
        </p:nvSpPr>
        <p:spPr>
          <a:xfrm>
            <a:off x="4480319" y="4455730"/>
            <a:ext cx="168284" cy="169043"/>
          </a:xfrm>
          <a:prstGeom prst="ellipse">
            <a:avLst/>
          </a:prstGeom>
          <a:solidFill>
            <a:srgbClr val="FF00FF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Anello 19"/>
          <p:cNvSpPr/>
          <p:nvPr/>
        </p:nvSpPr>
        <p:spPr>
          <a:xfrm>
            <a:off x="4235318" y="4914481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1" name="Anello 20"/>
          <p:cNvSpPr/>
          <p:nvPr/>
        </p:nvSpPr>
        <p:spPr>
          <a:xfrm>
            <a:off x="5099443" y="4973601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3" name="Anello 22"/>
          <p:cNvSpPr/>
          <p:nvPr/>
        </p:nvSpPr>
        <p:spPr>
          <a:xfrm>
            <a:off x="5254634" y="5302989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4" name="Anello 23"/>
          <p:cNvSpPr/>
          <p:nvPr/>
        </p:nvSpPr>
        <p:spPr>
          <a:xfrm>
            <a:off x="4778243" y="4228681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5" name="Anello 24"/>
          <p:cNvSpPr/>
          <p:nvPr/>
        </p:nvSpPr>
        <p:spPr>
          <a:xfrm>
            <a:off x="5016368" y="4085806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07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28600" y="1739338"/>
            <a:ext cx="8915400" cy="877824"/>
          </a:xfrm>
        </p:spPr>
        <p:txBody>
          <a:bodyPr>
            <a:noAutofit/>
          </a:bodyPr>
          <a:lstStyle/>
          <a:p>
            <a:pPr algn="r"/>
            <a:r>
              <a:rPr lang="pt-BR" sz="2800" dirty="0" smtClean="0"/>
              <a:t>Polo tecnologie per la Città sostenibile</a:t>
            </a:r>
            <a:endParaRPr lang="pt-BR" sz="2800" dirty="0"/>
          </a:p>
        </p:txBody>
      </p:sp>
      <p:sp>
        <p:nvSpPr>
          <p:cNvPr id="7" name="Rettangolo 6"/>
          <p:cNvSpPr/>
          <p:nvPr/>
        </p:nvSpPr>
        <p:spPr>
          <a:xfrm>
            <a:off x="0" y="3001277"/>
            <a:ext cx="3098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/>
              <a:t>Settori:</a:t>
            </a:r>
          </a:p>
          <a:p>
            <a:endParaRPr lang="it-IT" dirty="0"/>
          </a:p>
          <a:p>
            <a:pPr marL="285750" indent="-285750">
              <a:buFont typeface="Courier New"/>
              <a:buChar char="o"/>
            </a:pPr>
            <a:endParaRPr lang="it-IT" dirty="0"/>
          </a:p>
          <a:p>
            <a:pPr marL="285750" indent="-285750">
              <a:buFont typeface="Courier New"/>
              <a:buChar char="o"/>
            </a:pPr>
            <a:r>
              <a:rPr lang="it-IT" dirty="0"/>
              <a:t>Mobilità</a:t>
            </a:r>
          </a:p>
          <a:p>
            <a:pPr marL="285750" indent="-285750">
              <a:buFont typeface="Courier New"/>
              <a:buChar char="o"/>
            </a:pPr>
            <a:r>
              <a:rPr lang="it-IT" dirty="0"/>
              <a:t> Edilizia sostenibile</a:t>
            </a:r>
          </a:p>
          <a:p>
            <a:pPr marL="285750" indent="-285750">
              <a:buFont typeface="Courier New"/>
              <a:buChar char="o"/>
            </a:pPr>
            <a:r>
              <a:rPr lang="it-IT" dirty="0"/>
              <a:t> Beni </a:t>
            </a:r>
            <a:r>
              <a:rPr lang="it-IT" dirty="0" smtClean="0"/>
              <a:t>culturali</a:t>
            </a:r>
          </a:p>
          <a:p>
            <a:pPr marL="285750" indent="-285750">
              <a:buFont typeface="Courier New"/>
              <a:buChar char="o"/>
            </a:pPr>
            <a:endParaRPr lang="it-IT" dirty="0"/>
          </a:p>
          <a:p>
            <a:r>
              <a:rPr lang="it-IT" b="1" dirty="0" smtClean="0"/>
              <a:t>N° Imprese: </a:t>
            </a:r>
            <a:r>
              <a:rPr lang="it-IT" dirty="0" smtClean="0"/>
              <a:t>539</a:t>
            </a:r>
            <a:endParaRPr lang="it-IT" b="1" dirty="0" smtClean="0"/>
          </a:p>
        </p:txBody>
      </p:sp>
      <p:sp>
        <p:nvSpPr>
          <p:cNvPr id="17" name="Rettangolo 16"/>
          <p:cNvSpPr/>
          <p:nvPr/>
        </p:nvSpPr>
        <p:spPr>
          <a:xfrm>
            <a:off x="6316133" y="2617162"/>
            <a:ext cx="2472267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/>
              <a:t>Imprese che hanno partecipato al Premio:</a:t>
            </a:r>
          </a:p>
          <a:p>
            <a:pPr marL="285750" indent="-285750">
              <a:buFont typeface="Courier New"/>
              <a:buChar char="o"/>
            </a:pPr>
            <a:r>
              <a:rPr lang="it-IT" sz="1400" dirty="0"/>
              <a:t>Progetto </a:t>
            </a:r>
            <a:r>
              <a:rPr lang="it-IT" sz="1400" dirty="0" err="1"/>
              <a:t>Ecosoluzioni</a:t>
            </a:r>
            <a:r>
              <a:rPr lang="it-IT" sz="1400" dirty="0"/>
              <a:t> </a:t>
            </a:r>
            <a:r>
              <a:rPr lang="it-IT" sz="1400" dirty="0" smtClean="0"/>
              <a:t>s.r.l.</a:t>
            </a:r>
          </a:p>
          <a:p>
            <a:pPr marL="285750" indent="-285750">
              <a:buFont typeface="Courier New"/>
              <a:buChar char="o"/>
            </a:pPr>
            <a:r>
              <a:rPr lang="it-IT" sz="1400" dirty="0" smtClean="0"/>
              <a:t>Centrica s.r.l.</a:t>
            </a:r>
          </a:p>
          <a:p>
            <a:pPr marL="285750" indent="-285750">
              <a:buFont typeface="Courier New"/>
              <a:buChar char="o"/>
            </a:pPr>
            <a:r>
              <a:rPr lang="it-IT" sz="1400" dirty="0" err="1" smtClean="0"/>
              <a:t>Metalco</a:t>
            </a:r>
            <a:r>
              <a:rPr lang="it-IT" sz="1400" dirty="0" smtClean="0"/>
              <a:t> </a:t>
            </a:r>
            <a:r>
              <a:rPr lang="it-IT" sz="1400" dirty="0"/>
              <a:t>s.r.l</a:t>
            </a:r>
            <a:r>
              <a:rPr lang="it-IT" sz="1400" dirty="0" smtClean="0"/>
              <a:t>.</a:t>
            </a:r>
          </a:p>
          <a:p>
            <a:pPr marL="285750" indent="-285750">
              <a:buFont typeface="Courier New"/>
              <a:buChar char="o"/>
            </a:pPr>
            <a:r>
              <a:rPr lang="it-IT" sz="1400" dirty="0" smtClean="0"/>
              <a:t> </a:t>
            </a:r>
            <a:r>
              <a:rPr lang="it-IT" sz="1400" dirty="0"/>
              <a:t>KKT s.r.l. </a:t>
            </a:r>
            <a:r>
              <a:rPr lang="it-IT" sz="1400" dirty="0" smtClean="0"/>
              <a:t>*</a:t>
            </a:r>
          </a:p>
          <a:p>
            <a:pPr marL="285750" indent="-285750">
              <a:buFont typeface="Courier New"/>
              <a:buChar char="o"/>
            </a:pPr>
            <a:r>
              <a:rPr lang="it-IT" sz="1400" dirty="0" smtClean="0"/>
              <a:t>MASSA </a:t>
            </a:r>
            <a:r>
              <a:rPr lang="it-IT" sz="1400" dirty="0"/>
              <a:t>SPIN-OFF s.r.l. </a:t>
            </a:r>
            <a:r>
              <a:rPr lang="it-IT" sz="1400" dirty="0" smtClean="0"/>
              <a:t>*</a:t>
            </a:r>
          </a:p>
          <a:p>
            <a:pPr marL="285750" indent="-285750">
              <a:buFont typeface="Courier New"/>
              <a:buChar char="o"/>
            </a:pPr>
            <a:r>
              <a:rPr lang="it-IT" sz="1400" dirty="0" smtClean="0"/>
              <a:t>CST </a:t>
            </a:r>
            <a:r>
              <a:rPr lang="it-IT" sz="1400" dirty="0" err="1" smtClean="0"/>
              <a:t>s.r.l</a:t>
            </a:r>
            <a:r>
              <a:rPr lang="it-IT" sz="1400" dirty="0" smtClean="0"/>
              <a:t> *</a:t>
            </a:r>
          </a:p>
          <a:p>
            <a:pPr marL="285750" indent="-285750">
              <a:buFont typeface="Courier New"/>
              <a:buChar char="o"/>
            </a:pPr>
            <a:r>
              <a:rPr lang="it-IT" sz="1400" dirty="0" err="1" smtClean="0"/>
              <a:t>Thales</a:t>
            </a:r>
            <a:r>
              <a:rPr lang="it-IT" sz="1400" dirty="0" smtClean="0"/>
              <a:t> </a:t>
            </a:r>
            <a:r>
              <a:rPr lang="it-IT" sz="1400" dirty="0"/>
              <a:t>Italia </a:t>
            </a:r>
            <a:r>
              <a:rPr lang="it-IT" sz="1400" dirty="0" err="1" smtClean="0"/>
              <a:t>SpA</a:t>
            </a:r>
            <a:r>
              <a:rPr lang="it-IT" sz="1400" dirty="0" smtClean="0"/>
              <a:t> *</a:t>
            </a:r>
          </a:p>
          <a:p>
            <a:pPr marL="285750" indent="-285750">
              <a:buFont typeface="Courier New"/>
              <a:buChar char="o"/>
            </a:pPr>
            <a:r>
              <a:rPr lang="it-IT" sz="1400" dirty="0" err="1" smtClean="0"/>
              <a:t>Enertech</a:t>
            </a:r>
            <a:r>
              <a:rPr lang="it-IT" sz="1400" dirty="0" smtClean="0"/>
              <a:t> s.r.l.</a:t>
            </a:r>
          </a:p>
          <a:p>
            <a:pPr marL="285750" indent="-285750">
              <a:buFont typeface="Courier New"/>
              <a:buChar char="o"/>
            </a:pPr>
            <a:r>
              <a:rPr lang="it-IT" sz="1400" dirty="0" err="1" smtClean="0"/>
              <a:t>Roberglass</a:t>
            </a:r>
            <a:r>
              <a:rPr lang="it-IT" sz="1400" dirty="0" smtClean="0"/>
              <a:t> </a:t>
            </a:r>
            <a:r>
              <a:rPr lang="it-IT" sz="1400" dirty="0"/>
              <a:t>s.r.l. </a:t>
            </a:r>
            <a:endParaRPr lang="it-IT" sz="1400" dirty="0" smtClean="0"/>
          </a:p>
          <a:p>
            <a:pPr marL="285750" indent="-285750">
              <a:buFont typeface="Courier New"/>
              <a:buChar char="o"/>
            </a:pPr>
            <a:r>
              <a:rPr lang="it-IT" sz="1400" dirty="0" smtClean="0"/>
              <a:t>T.T. </a:t>
            </a:r>
            <a:r>
              <a:rPr lang="it-IT" sz="1400" dirty="0" err="1" smtClean="0"/>
              <a:t>Tecnosistemi</a:t>
            </a:r>
            <a:r>
              <a:rPr lang="it-IT" sz="1400" dirty="0" smtClean="0"/>
              <a:t> </a:t>
            </a:r>
            <a:r>
              <a:rPr lang="it-IT" sz="1400" dirty="0" err="1" smtClean="0"/>
              <a:t>s.p.a.</a:t>
            </a:r>
            <a:r>
              <a:rPr lang="it-IT" sz="1400" dirty="0" smtClean="0"/>
              <a:t> </a:t>
            </a:r>
          </a:p>
          <a:p>
            <a:pPr marL="285750" indent="-285750">
              <a:buFont typeface="Courier New"/>
              <a:buChar char="o"/>
            </a:pPr>
            <a:r>
              <a:rPr lang="it-IT" sz="1400" dirty="0" err="1" smtClean="0"/>
              <a:t>Hyperborea</a:t>
            </a:r>
            <a:r>
              <a:rPr lang="it-IT" sz="1400" dirty="0" smtClean="0"/>
              <a:t> </a:t>
            </a:r>
            <a:r>
              <a:rPr lang="it-IT" sz="1400" dirty="0"/>
              <a:t>s.r.l. </a:t>
            </a:r>
            <a:r>
              <a:rPr lang="it-IT" sz="1400" dirty="0" smtClean="0"/>
              <a:t>*</a:t>
            </a:r>
          </a:p>
        </p:txBody>
      </p:sp>
      <p:pic>
        <p:nvPicPr>
          <p:cNvPr id="11" name="Immagine 1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97182"/>
            <a:ext cx="1903928" cy="839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054" y="5399553"/>
            <a:ext cx="2454292" cy="92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CasellaDiTesto 13"/>
          <p:cNvSpPr txBox="1"/>
          <p:nvPr/>
        </p:nvSpPr>
        <p:spPr>
          <a:xfrm>
            <a:off x="15352" y="6513036"/>
            <a:ext cx="3947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dirty="0" smtClean="0"/>
              <a:t>Fonti: dati 2013, rif. ultima </a:t>
            </a:r>
            <a:r>
              <a:rPr lang="it-IT" sz="1200" i="1" dirty="0" err="1" smtClean="0"/>
              <a:t>diap</a:t>
            </a:r>
            <a:r>
              <a:rPr lang="it-IT" sz="1200" i="1" dirty="0" smtClean="0"/>
              <a:t>.  </a:t>
            </a:r>
            <a:endParaRPr lang="it-IT" sz="1200" i="1" dirty="0"/>
          </a:p>
        </p:txBody>
      </p:sp>
      <p:sp>
        <p:nvSpPr>
          <p:cNvPr id="15" name="Rettangolo 14"/>
          <p:cNvSpPr/>
          <p:nvPr/>
        </p:nvSpPr>
        <p:spPr>
          <a:xfrm>
            <a:off x="1600200" y="327429"/>
            <a:ext cx="620520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Premio</a:t>
            </a:r>
          </a:p>
          <a:p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IMPRESA </a:t>
            </a:r>
            <a:r>
              <a:rPr lang="it-IT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più</a:t>
            </a:r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INNOVAZIONE </a:t>
            </a:r>
            <a:r>
              <a:rPr lang="it-IT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più</a:t>
            </a:r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LAVORO </a:t>
            </a:r>
            <a:r>
              <a:rPr lang="it-IT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2014</a:t>
            </a:r>
            <a:endParaRPr lang="it-IT" dirty="0"/>
          </a:p>
        </p:txBody>
      </p:sp>
      <p:pic>
        <p:nvPicPr>
          <p:cNvPr id="16" name="Immagine 1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65" y="1"/>
            <a:ext cx="1047735" cy="1423738"/>
          </a:xfrm>
          <a:prstGeom prst="rect">
            <a:avLst/>
          </a:prstGeom>
          <a:ln w="25400">
            <a:noFill/>
          </a:ln>
        </p:spPr>
      </p:pic>
      <p:sp>
        <p:nvSpPr>
          <p:cNvPr id="21" name="CasellaDiTesto 20"/>
          <p:cNvSpPr txBox="1"/>
          <p:nvPr/>
        </p:nvSpPr>
        <p:spPr>
          <a:xfrm>
            <a:off x="2781300" y="6596390"/>
            <a:ext cx="45381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 smtClean="0"/>
              <a:t>* Imprese che sono aggregate a più di un polo</a:t>
            </a:r>
            <a:endParaRPr lang="it-IT" sz="1100" dirty="0"/>
          </a:p>
        </p:txBody>
      </p:sp>
      <p:sp>
        <p:nvSpPr>
          <p:cNvPr id="31" name="CasellaDiTesto 30"/>
          <p:cNvSpPr txBox="1"/>
          <p:nvPr/>
        </p:nvSpPr>
        <p:spPr>
          <a:xfrm>
            <a:off x="6823107" y="6334780"/>
            <a:ext cx="2320893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1400" dirty="0" smtClean="0"/>
              <a:t>Le sedi degli enti gestori dei Poli</a:t>
            </a:r>
            <a:endParaRPr lang="it-IT" sz="1400" dirty="0"/>
          </a:p>
        </p:txBody>
      </p:sp>
      <p:pic>
        <p:nvPicPr>
          <p:cNvPr id="32" name="Picture 9" descr="C:\Users\Emanuele\Desktop\cartina_toscana_800_800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26367" y="3126896"/>
            <a:ext cx="3407753" cy="3464404"/>
          </a:xfrm>
          <a:prstGeom prst="rect">
            <a:avLst/>
          </a:prstGeom>
          <a:noFill/>
        </p:spPr>
      </p:pic>
      <p:sp>
        <p:nvSpPr>
          <p:cNvPr id="34" name="Anello 33"/>
          <p:cNvSpPr/>
          <p:nvPr/>
        </p:nvSpPr>
        <p:spPr>
          <a:xfrm>
            <a:off x="4235318" y="4914481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35" name="Anello 34"/>
          <p:cNvSpPr/>
          <p:nvPr/>
        </p:nvSpPr>
        <p:spPr>
          <a:xfrm>
            <a:off x="5099443" y="4973601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37" name="Anello 36"/>
          <p:cNvSpPr/>
          <p:nvPr/>
        </p:nvSpPr>
        <p:spPr>
          <a:xfrm>
            <a:off x="4978268" y="3971506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38" name="Anello 37"/>
          <p:cNvSpPr/>
          <p:nvPr/>
        </p:nvSpPr>
        <p:spPr>
          <a:xfrm>
            <a:off x="4682993" y="4038181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39" name="Anello 38"/>
          <p:cNvSpPr/>
          <p:nvPr/>
        </p:nvSpPr>
        <p:spPr>
          <a:xfrm>
            <a:off x="3854318" y="4009606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40" name="Ovale 39"/>
          <p:cNvSpPr/>
          <p:nvPr/>
        </p:nvSpPr>
        <p:spPr>
          <a:xfrm>
            <a:off x="4889894" y="4179505"/>
            <a:ext cx="168284" cy="169043"/>
          </a:xfrm>
          <a:prstGeom prst="ellipse">
            <a:avLst/>
          </a:prstGeom>
          <a:solidFill>
            <a:srgbClr val="FF00FF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90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28600" y="1718407"/>
            <a:ext cx="8915400" cy="877824"/>
          </a:xfrm>
        </p:spPr>
        <p:txBody>
          <a:bodyPr>
            <a:noAutofit/>
          </a:bodyPr>
          <a:lstStyle/>
          <a:p>
            <a:pPr algn="r"/>
            <a:r>
              <a:rPr lang="pt-BR" sz="2800" dirty="0" smtClean="0"/>
              <a:t>Polo </a:t>
            </a:r>
            <a:r>
              <a:rPr lang="pt-BR" sz="2800" dirty="0" err="1" smtClean="0"/>
              <a:t>Optoelettronica</a:t>
            </a:r>
            <a:r>
              <a:rPr lang="pt-BR" sz="2800" dirty="0" smtClean="0"/>
              <a:t> e </a:t>
            </a:r>
            <a:r>
              <a:rPr lang="pt-BR" sz="2800" dirty="0" err="1" smtClean="0"/>
              <a:t>Spazio</a:t>
            </a:r>
            <a:endParaRPr lang="pt-BR" sz="2800" dirty="0"/>
          </a:p>
        </p:txBody>
      </p:sp>
      <p:sp>
        <p:nvSpPr>
          <p:cNvPr id="7" name="Rettangolo 6"/>
          <p:cNvSpPr/>
          <p:nvPr/>
        </p:nvSpPr>
        <p:spPr>
          <a:xfrm>
            <a:off x="0" y="3001277"/>
            <a:ext cx="3098800" cy="3431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/>
              <a:t>Settori:</a:t>
            </a:r>
            <a:endParaRPr lang="it-IT" dirty="0"/>
          </a:p>
          <a:p>
            <a:pPr marL="285750" indent="-285750">
              <a:buFont typeface="Courier New"/>
              <a:buChar char="o"/>
            </a:pPr>
            <a:r>
              <a:rPr lang="it-IT" sz="1600" dirty="0"/>
              <a:t>Optoelettronica</a:t>
            </a:r>
          </a:p>
          <a:p>
            <a:pPr marL="285750" indent="-285750">
              <a:buFont typeface="Courier New"/>
              <a:buChar char="o"/>
            </a:pPr>
            <a:r>
              <a:rPr lang="it-IT" sz="1600" dirty="0"/>
              <a:t> Fotonica</a:t>
            </a:r>
          </a:p>
          <a:p>
            <a:pPr marL="285750" indent="-285750">
              <a:buFont typeface="Courier New"/>
              <a:buChar char="o"/>
            </a:pPr>
            <a:r>
              <a:rPr lang="it-IT" sz="1600" dirty="0"/>
              <a:t> Ottica industriale</a:t>
            </a:r>
          </a:p>
          <a:p>
            <a:pPr marL="285750" indent="-285750">
              <a:buFont typeface="Courier New"/>
              <a:buChar char="o"/>
            </a:pPr>
            <a:r>
              <a:rPr lang="it-IT" sz="1600" dirty="0"/>
              <a:t> Aerospazio</a:t>
            </a:r>
          </a:p>
          <a:p>
            <a:pPr marL="285750" indent="-285750">
              <a:buFont typeface="Courier New"/>
              <a:buChar char="o"/>
            </a:pPr>
            <a:r>
              <a:rPr lang="it-IT" sz="1600" dirty="0"/>
              <a:t> Difesa</a:t>
            </a:r>
          </a:p>
          <a:p>
            <a:pPr marL="285750" indent="-285750">
              <a:buFont typeface="Courier New"/>
              <a:buChar char="o"/>
            </a:pPr>
            <a:r>
              <a:rPr lang="it-IT" sz="1600" dirty="0"/>
              <a:t> Sicurezza</a:t>
            </a:r>
          </a:p>
          <a:p>
            <a:pPr marL="285750" indent="-285750">
              <a:buFont typeface="Courier New"/>
              <a:buChar char="o"/>
            </a:pPr>
            <a:r>
              <a:rPr lang="it-IT" sz="1600" dirty="0"/>
              <a:t> ICT</a:t>
            </a:r>
          </a:p>
          <a:p>
            <a:pPr marL="285750" indent="-285750">
              <a:buFont typeface="Courier New"/>
              <a:buChar char="o"/>
            </a:pPr>
            <a:r>
              <a:rPr lang="it-IT" sz="1600" dirty="0"/>
              <a:t> Biotecnologie</a:t>
            </a:r>
          </a:p>
          <a:p>
            <a:pPr marL="285750" indent="-285750">
              <a:buFont typeface="Courier New"/>
              <a:buChar char="o"/>
            </a:pPr>
            <a:r>
              <a:rPr lang="it-IT" sz="1600" dirty="0"/>
              <a:t> Manifatturiero</a:t>
            </a:r>
          </a:p>
          <a:p>
            <a:pPr marL="285750" indent="-285750">
              <a:buFont typeface="Courier New"/>
              <a:buChar char="o"/>
            </a:pPr>
            <a:r>
              <a:rPr lang="it-IT" sz="1600" dirty="0"/>
              <a:t> Ambiente </a:t>
            </a:r>
          </a:p>
          <a:p>
            <a:pPr marL="285750" indent="-285750">
              <a:buFont typeface="Courier New"/>
              <a:buChar char="o"/>
            </a:pPr>
            <a:r>
              <a:rPr lang="it-IT" sz="1600" dirty="0"/>
              <a:t> Beni </a:t>
            </a:r>
            <a:r>
              <a:rPr lang="it-IT" sz="1600" dirty="0" smtClean="0"/>
              <a:t>culturali</a:t>
            </a:r>
            <a:endParaRPr lang="it-IT" sz="1600" dirty="0"/>
          </a:p>
          <a:p>
            <a:pPr>
              <a:spcBef>
                <a:spcPts val="600"/>
              </a:spcBef>
            </a:pPr>
            <a:r>
              <a:rPr lang="it-IT" b="1" dirty="0" smtClean="0"/>
              <a:t>N° Imprese: </a:t>
            </a:r>
            <a:r>
              <a:rPr lang="it-IT" dirty="0" smtClean="0"/>
              <a:t>92</a:t>
            </a:r>
            <a:endParaRPr lang="it-IT" b="1" dirty="0" smtClean="0"/>
          </a:p>
        </p:txBody>
      </p:sp>
      <p:sp>
        <p:nvSpPr>
          <p:cNvPr id="17" name="Rettangolo 16"/>
          <p:cNvSpPr/>
          <p:nvPr/>
        </p:nvSpPr>
        <p:spPr>
          <a:xfrm>
            <a:off x="6671733" y="3008521"/>
            <a:ext cx="2472267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/>
              <a:t>Imprese che hanno partecipato al Premio:</a:t>
            </a:r>
          </a:p>
          <a:p>
            <a:pPr marL="285750" indent="-285750">
              <a:spcBef>
                <a:spcPts val="600"/>
              </a:spcBef>
              <a:buFont typeface="Courier New"/>
              <a:buChar char="o"/>
            </a:pPr>
            <a:r>
              <a:rPr lang="it-IT" sz="1600" dirty="0" smtClean="0"/>
              <a:t>D-ORBIT s.r.l.</a:t>
            </a:r>
          </a:p>
          <a:p>
            <a:pPr marL="285750" indent="-285750">
              <a:buFont typeface="Courier New"/>
              <a:buChar char="o"/>
            </a:pPr>
            <a:r>
              <a:rPr lang="it-IT" sz="1600" dirty="0" smtClean="0"/>
              <a:t>LIGHT4TECH </a:t>
            </a:r>
            <a:r>
              <a:rPr lang="it-IT" sz="1600" dirty="0"/>
              <a:t>FIRENZE s.r.l. </a:t>
            </a:r>
            <a:endParaRPr lang="it-IT" sz="1600" dirty="0" smtClean="0"/>
          </a:p>
          <a:p>
            <a:pPr marL="285750" indent="-285750">
              <a:buFont typeface="Courier New"/>
              <a:buChar char="o"/>
            </a:pPr>
            <a:r>
              <a:rPr lang="it-IT" sz="1600" dirty="0" err="1" smtClean="0"/>
              <a:t>Telmec</a:t>
            </a:r>
            <a:r>
              <a:rPr lang="it-IT" sz="1600" dirty="0" smtClean="0"/>
              <a:t> </a:t>
            </a:r>
            <a:r>
              <a:rPr lang="it-IT" sz="1600" dirty="0" err="1" smtClean="0"/>
              <a:t>Scarl</a:t>
            </a:r>
            <a:endParaRPr lang="it-IT" sz="1600" dirty="0" smtClean="0"/>
          </a:p>
        </p:txBody>
      </p:sp>
      <p:pic>
        <p:nvPicPr>
          <p:cNvPr id="12" name="Immagine 1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52" y="2239053"/>
            <a:ext cx="3357554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15352" y="6513036"/>
            <a:ext cx="3947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dirty="0" smtClean="0"/>
              <a:t>Fonti: dati 2013, rif. ultima </a:t>
            </a:r>
            <a:r>
              <a:rPr lang="it-IT" sz="1200" i="1" dirty="0" err="1" smtClean="0"/>
              <a:t>diap</a:t>
            </a:r>
            <a:r>
              <a:rPr lang="it-IT" sz="1200" i="1" dirty="0" smtClean="0"/>
              <a:t>.  </a:t>
            </a:r>
            <a:endParaRPr lang="it-IT" sz="1200" i="1" dirty="0"/>
          </a:p>
        </p:txBody>
      </p:sp>
      <p:sp>
        <p:nvSpPr>
          <p:cNvPr id="15" name="Rettangolo 14"/>
          <p:cNvSpPr/>
          <p:nvPr/>
        </p:nvSpPr>
        <p:spPr>
          <a:xfrm>
            <a:off x="6671733" y="5248617"/>
            <a:ext cx="198527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DTR  FORTIS</a:t>
            </a:r>
          </a:p>
          <a:p>
            <a:r>
              <a:rPr lang="it-IT" sz="1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(Fotonica, Optoelettronica, Robotica, Telecomunicazioni, Informatica, Spazio)</a:t>
            </a:r>
            <a:endParaRPr lang="it-IT" sz="1000" dirty="0"/>
          </a:p>
        </p:txBody>
      </p:sp>
      <p:sp>
        <p:nvSpPr>
          <p:cNvPr id="16" name="Rettangolo 15"/>
          <p:cNvSpPr/>
          <p:nvPr/>
        </p:nvSpPr>
        <p:spPr>
          <a:xfrm>
            <a:off x="1600200" y="327429"/>
            <a:ext cx="620520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Premio</a:t>
            </a:r>
          </a:p>
          <a:p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IMPRESA </a:t>
            </a:r>
            <a:r>
              <a:rPr lang="it-IT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più</a:t>
            </a:r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INNOVAZIONE </a:t>
            </a:r>
            <a:r>
              <a:rPr lang="it-IT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più</a:t>
            </a:r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LAVORO </a:t>
            </a:r>
            <a:r>
              <a:rPr lang="it-IT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2014</a:t>
            </a:r>
            <a:endParaRPr lang="it-IT" dirty="0"/>
          </a:p>
        </p:txBody>
      </p:sp>
      <p:pic>
        <p:nvPicPr>
          <p:cNvPr id="18" name="Immagine 1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65" y="1"/>
            <a:ext cx="1047735" cy="1423738"/>
          </a:xfrm>
          <a:prstGeom prst="rect">
            <a:avLst/>
          </a:prstGeom>
          <a:ln w="25400">
            <a:noFill/>
          </a:ln>
        </p:spPr>
      </p:pic>
      <p:sp>
        <p:nvSpPr>
          <p:cNvPr id="11" name="CasellaDiTesto 10"/>
          <p:cNvSpPr txBox="1"/>
          <p:nvPr/>
        </p:nvSpPr>
        <p:spPr>
          <a:xfrm>
            <a:off x="6823107" y="6334780"/>
            <a:ext cx="2320893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1400" dirty="0" smtClean="0"/>
              <a:t>Le sedi degli enti gestori dei Poli</a:t>
            </a:r>
            <a:endParaRPr lang="it-IT" sz="1400" dirty="0"/>
          </a:p>
        </p:txBody>
      </p:sp>
      <p:pic>
        <p:nvPicPr>
          <p:cNvPr id="14" name="Picture 9" descr="C:\Users\Emanuele\Desktop\cartina_toscana_800_800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26367" y="3126896"/>
            <a:ext cx="3407753" cy="3464404"/>
          </a:xfrm>
          <a:prstGeom prst="rect">
            <a:avLst/>
          </a:prstGeom>
          <a:noFill/>
        </p:spPr>
      </p:pic>
      <p:sp>
        <p:nvSpPr>
          <p:cNvPr id="21" name="Anello 20"/>
          <p:cNvSpPr/>
          <p:nvPr/>
        </p:nvSpPr>
        <p:spPr>
          <a:xfrm>
            <a:off x="4978268" y="3971506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4" name="Ovale 23"/>
          <p:cNvSpPr/>
          <p:nvPr/>
        </p:nvSpPr>
        <p:spPr>
          <a:xfrm>
            <a:off x="4889894" y="4179505"/>
            <a:ext cx="168284" cy="169043"/>
          </a:xfrm>
          <a:prstGeom prst="ellipse">
            <a:avLst/>
          </a:prstGeom>
          <a:solidFill>
            <a:srgbClr val="FF00FF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566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28600" y="1730101"/>
            <a:ext cx="8915400" cy="877824"/>
          </a:xfrm>
        </p:spPr>
        <p:txBody>
          <a:bodyPr>
            <a:normAutofit/>
          </a:bodyPr>
          <a:lstStyle/>
          <a:p>
            <a:pPr algn="r"/>
            <a:r>
              <a:rPr lang="pt-BR" sz="3200" dirty="0" smtClean="0"/>
              <a:t>Polo </a:t>
            </a:r>
            <a:r>
              <a:rPr lang="pt-BR" sz="3200" dirty="0" err="1" smtClean="0"/>
              <a:t>Meccanica</a:t>
            </a:r>
            <a:endParaRPr lang="pt-BR" sz="3200" dirty="0"/>
          </a:p>
        </p:txBody>
      </p:sp>
      <p:sp>
        <p:nvSpPr>
          <p:cNvPr id="7" name="Rettangolo 6"/>
          <p:cNvSpPr/>
          <p:nvPr/>
        </p:nvSpPr>
        <p:spPr>
          <a:xfrm>
            <a:off x="0" y="3001277"/>
            <a:ext cx="3098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/>
              <a:t>Settori:</a:t>
            </a:r>
          </a:p>
          <a:p>
            <a:endParaRPr lang="it-IT" dirty="0"/>
          </a:p>
          <a:p>
            <a:pPr marL="285750" indent="-285750">
              <a:buFont typeface="Courier New"/>
              <a:buChar char="o"/>
            </a:pPr>
            <a:r>
              <a:rPr lang="it-IT" dirty="0"/>
              <a:t> Meccanica</a:t>
            </a:r>
          </a:p>
          <a:p>
            <a:pPr marL="285750" indent="-285750">
              <a:buFont typeface="Courier New"/>
              <a:buChar char="o"/>
            </a:pPr>
            <a:r>
              <a:rPr lang="it-IT" dirty="0"/>
              <a:t> Automotive</a:t>
            </a:r>
          </a:p>
          <a:p>
            <a:pPr marL="285750" indent="-285750">
              <a:buFont typeface="Courier New"/>
              <a:buChar char="o"/>
            </a:pPr>
            <a:r>
              <a:rPr lang="it-IT" dirty="0"/>
              <a:t> Ferrotranviario</a:t>
            </a:r>
          </a:p>
          <a:p>
            <a:pPr marL="285750" indent="-285750">
              <a:buFont typeface="Courier New"/>
              <a:buChar char="o"/>
            </a:pPr>
            <a:r>
              <a:rPr lang="it-IT" dirty="0"/>
              <a:t> Aerospazio </a:t>
            </a:r>
          </a:p>
          <a:p>
            <a:pPr marL="285750" indent="-285750">
              <a:buFont typeface="Courier New"/>
              <a:buChar char="o"/>
            </a:pPr>
            <a:r>
              <a:rPr lang="it-IT" dirty="0"/>
              <a:t> Produzione macchinari (settore farmaceutico, tessile, medicale, energetico)</a:t>
            </a:r>
          </a:p>
          <a:p>
            <a:endParaRPr lang="it-IT" dirty="0" smtClean="0"/>
          </a:p>
          <a:p>
            <a:r>
              <a:rPr lang="it-IT" b="1" dirty="0" smtClean="0"/>
              <a:t>N° Imprese: </a:t>
            </a:r>
            <a:r>
              <a:rPr lang="it-IT" dirty="0" smtClean="0"/>
              <a:t>349</a:t>
            </a:r>
            <a:endParaRPr lang="it-IT" b="1" dirty="0" smtClean="0"/>
          </a:p>
        </p:txBody>
      </p:sp>
      <p:sp>
        <p:nvSpPr>
          <p:cNvPr id="17" name="Rettangolo 16"/>
          <p:cNvSpPr/>
          <p:nvPr/>
        </p:nvSpPr>
        <p:spPr>
          <a:xfrm>
            <a:off x="6671733" y="3008521"/>
            <a:ext cx="2472267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/>
              <a:t>Imprese che hanno partecipato al Premio:</a:t>
            </a:r>
          </a:p>
          <a:p>
            <a:endParaRPr lang="it-IT" b="1" dirty="0" smtClean="0"/>
          </a:p>
          <a:p>
            <a:pPr marL="285750" indent="-285750">
              <a:buFont typeface="Courier New"/>
              <a:buChar char="o"/>
            </a:pPr>
            <a:r>
              <a:rPr lang="it-IT" sz="1600" dirty="0" smtClean="0"/>
              <a:t>Massa Spin-off s.r.l. *</a:t>
            </a:r>
          </a:p>
          <a:p>
            <a:pPr marL="285750" indent="-285750">
              <a:buFont typeface="Courier New"/>
              <a:buChar char="o"/>
            </a:pPr>
            <a:r>
              <a:rPr lang="it-IT" sz="1600" dirty="0" err="1" smtClean="0"/>
              <a:t>Cst</a:t>
            </a:r>
            <a:r>
              <a:rPr lang="it-IT" sz="1600" dirty="0" smtClean="0"/>
              <a:t> - </a:t>
            </a:r>
            <a:r>
              <a:rPr lang="it-IT" sz="1600" dirty="0" err="1" smtClean="0"/>
              <a:t>Compression</a:t>
            </a:r>
            <a:r>
              <a:rPr lang="it-IT" sz="1600" dirty="0" smtClean="0"/>
              <a:t> Service* Technology s.r.l.</a:t>
            </a:r>
          </a:p>
          <a:p>
            <a:pPr marL="285750" indent="-285750">
              <a:buFont typeface="Courier New"/>
              <a:buChar char="o"/>
            </a:pPr>
            <a:r>
              <a:rPr lang="it-IT" sz="1600" dirty="0" err="1" smtClean="0"/>
              <a:t>Telmec</a:t>
            </a:r>
            <a:r>
              <a:rPr lang="it-IT" sz="1600" dirty="0" smtClean="0"/>
              <a:t> </a:t>
            </a:r>
            <a:r>
              <a:rPr lang="it-IT" sz="1600" dirty="0" err="1" smtClean="0"/>
              <a:t>Scrl</a:t>
            </a:r>
            <a:endParaRPr lang="it-IT" sz="1600" dirty="0"/>
          </a:p>
          <a:p>
            <a:pPr marL="285750" indent="-285750">
              <a:buFont typeface="Courier New"/>
              <a:buChar char="o"/>
            </a:pPr>
            <a:r>
              <a:rPr lang="it-IT" sz="1600" dirty="0" smtClean="0"/>
              <a:t>Costruzioni </a:t>
            </a:r>
            <a:r>
              <a:rPr lang="it-IT" sz="1600" dirty="0" err="1" smtClean="0"/>
              <a:t>Novicrom</a:t>
            </a:r>
            <a:r>
              <a:rPr lang="it-IT" sz="1600" dirty="0" smtClean="0"/>
              <a:t> </a:t>
            </a:r>
            <a:r>
              <a:rPr lang="it-IT" sz="1600" dirty="0" err="1" smtClean="0"/>
              <a:t>s.p.a.</a:t>
            </a:r>
            <a:r>
              <a:rPr lang="it-IT" sz="1600" dirty="0" smtClean="0"/>
              <a:t> </a:t>
            </a:r>
            <a:endParaRPr lang="it-IT" sz="1600" b="1" dirty="0" smtClean="0"/>
          </a:p>
        </p:txBody>
      </p:sp>
      <p:pic>
        <p:nvPicPr>
          <p:cNvPr id="11" name="Immagine 1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91793"/>
            <a:ext cx="2080677" cy="832263"/>
          </a:xfrm>
          <a:prstGeom prst="rect">
            <a:avLst/>
          </a:prstGeom>
          <a:noFill/>
        </p:spPr>
      </p:pic>
      <p:sp>
        <p:nvSpPr>
          <p:cNvPr id="12" name="CasellaDiTesto 11"/>
          <p:cNvSpPr txBox="1"/>
          <p:nvPr/>
        </p:nvSpPr>
        <p:spPr>
          <a:xfrm>
            <a:off x="15352" y="6513036"/>
            <a:ext cx="3947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dirty="0" smtClean="0"/>
              <a:t>Fonti: dati 2013, rif. ultima </a:t>
            </a:r>
            <a:r>
              <a:rPr lang="it-IT" sz="1200" i="1" dirty="0" err="1" smtClean="0"/>
              <a:t>diap</a:t>
            </a:r>
            <a:r>
              <a:rPr lang="it-IT" sz="1200" i="1" dirty="0" smtClean="0"/>
              <a:t>.  </a:t>
            </a:r>
            <a:endParaRPr lang="it-IT" sz="1200" i="1" dirty="0"/>
          </a:p>
        </p:txBody>
      </p:sp>
      <p:sp>
        <p:nvSpPr>
          <p:cNvPr id="13" name="Rettangolo 12"/>
          <p:cNvSpPr/>
          <p:nvPr/>
        </p:nvSpPr>
        <p:spPr>
          <a:xfrm>
            <a:off x="1600200" y="327429"/>
            <a:ext cx="620520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Premio</a:t>
            </a:r>
          </a:p>
          <a:p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IMPRESA </a:t>
            </a:r>
            <a:r>
              <a:rPr lang="it-IT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più</a:t>
            </a:r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INNOVAZIONE </a:t>
            </a:r>
            <a:r>
              <a:rPr lang="it-IT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più</a:t>
            </a:r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LAVORO </a:t>
            </a:r>
            <a:r>
              <a:rPr lang="it-IT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2014</a:t>
            </a:r>
            <a:endParaRPr lang="it-IT" dirty="0"/>
          </a:p>
        </p:txBody>
      </p:sp>
      <p:pic>
        <p:nvPicPr>
          <p:cNvPr id="14" name="Immagine 1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65" y="1"/>
            <a:ext cx="1047735" cy="1423738"/>
          </a:xfrm>
          <a:prstGeom prst="rect">
            <a:avLst/>
          </a:prstGeom>
          <a:ln w="25400">
            <a:noFill/>
          </a:ln>
        </p:spPr>
      </p:pic>
      <p:sp>
        <p:nvSpPr>
          <p:cNvPr id="20" name="CasellaDiTesto 19"/>
          <p:cNvSpPr txBox="1"/>
          <p:nvPr/>
        </p:nvSpPr>
        <p:spPr>
          <a:xfrm>
            <a:off x="2781300" y="6596390"/>
            <a:ext cx="45381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 smtClean="0"/>
              <a:t>* Imprese che sono aggregate a più di un polo</a:t>
            </a:r>
            <a:endParaRPr lang="it-IT" sz="1100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6823107" y="6334780"/>
            <a:ext cx="2320893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1400" dirty="0" smtClean="0"/>
              <a:t>Le sedi degli enti gestori dei Poli</a:t>
            </a:r>
            <a:endParaRPr lang="it-IT" sz="1400" dirty="0"/>
          </a:p>
        </p:txBody>
      </p:sp>
      <p:pic>
        <p:nvPicPr>
          <p:cNvPr id="16" name="Picture 9" descr="C:\Users\Emanuele\Desktop\cartina_toscana_800_800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26367" y="3126896"/>
            <a:ext cx="3407753" cy="3464404"/>
          </a:xfrm>
          <a:prstGeom prst="rect">
            <a:avLst/>
          </a:prstGeom>
          <a:noFill/>
        </p:spPr>
      </p:pic>
      <p:sp>
        <p:nvSpPr>
          <p:cNvPr id="18" name="Anello 17"/>
          <p:cNvSpPr/>
          <p:nvPr/>
        </p:nvSpPr>
        <p:spPr>
          <a:xfrm>
            <a:off x="4978268" y="3971506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9" name="Ovale 18"/>
          <p:cNvSpPr/>
          <p:nvPr/>
        </p:nvSpPr>
        <p:spPr>
          <a:xfrm>
            <a:off x="3737369" y="4751005"/>
            <a:ext cx="168284" cy="169043"/>
          </a:xfrm>
          <a:prstGeom prst="ellipse">
            <a:avLst/>
          </a:prstGeom>
          <a:solidFill>
            <a:srgbClr val="FF00FF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Anello 20"/>
          <p:cNvSpPr/>
          <p:nvPr/>
        </p:nvSpPr>
        <p:spPr>
          <a:xfrm>
            <a:off x="4759193" y="4200106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2" name="Anello 21"/>
          <p:cNvSpPr/>
          <p:nvPr/>
        </p:nvSpPr>
        <p:spPr>
          <a:xfrm>
            <a:off x="5073518" y="4971631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3" name="Anello 22"/>
          <p:cNvSpPr/>
          <p:nvPr/>
        </p:nvSpPr>
        <p:spPr>
          <a:xfrm>
            <a:off x="4168643" y="4581106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4" name="Anello 23"/>
          <p:cNvSpPr/>
          <p:nvPr/>
        </p:nvSpPr>
        <p:spPr>
          <a:xfrm>
            <a:off x="4330568" y="4162006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45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28600" y="1718407"/>
            <a:ext cx="8915400" cy="877824"/>
          </a:xfrm>
        </p:spPr>
        <p:txBody>
          <a:bodyPr>
            <a:noAutofit/>
          </a:bodyPr>
          <a:lstStyle/>
          <a:p>
            <a:pPr algn="r"/>
            <a:r>
              <a:rPr lang="pt-BR" sz="2400" dirty="0" err="1" smtClean="0"/>
              <a:t>Distretto</a:t>
            </a:r>
            <a:r>
              <a:rPr lang="pt-BR" sz="2400" dirty="0" smtClean="0"/>
              <a:t> </a:t>
            </a:r>
            <a:r>
              <a:rPr lang="pt-BR" sz="2400" dirty="0" err="1" smtClean="0"/>
              <a:t>Tecnologie</a:t>
            </a:r>
            <a:r>
              <a:rPr lang="pt-BR" sz="2400" dirty="0" smtClean="0"/>
              <a:t> </a:t>
            </a:r>
            <a:r>
              <a:rPr lang="pt-BR" sz="2400" dirty="0" err="1" smtClean="0"/>
              <a:t>Ferroviarie</a:t>
            </a:r>
            <a:endParaRPr lang="pt-BR" sz="2400" dirty="0"/>
          </a:p>
        </p:txBody>
      </p:sp>
      <p:sp>
        <p:nvSpPr>
          <p:cNvPr id="7" name="Rettangolo 6"/>
          <p:cNvSpPr/>
          <p:nvPr/>
        </p:nvSpPr>
        <p:spPr>
          <a:xfrm>
            <a:off x="0" y="3001277"/>
            <a:ext cx="30988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/>
              <a:t>Settori:</a:t>
            </a:r>
          </a:p>
          <a:p>
            <a:endParaRPr lang="it-IT" dirty="0"/>
          </a:p>
          <a:p>
            <a:pPr marL="285750" indent="-285750">
              <a:buFont typeface="Courier New"/>
              <a:buChar char="o"/>
            </a:pPr>
            <a:r>
              <a:rPr lang="es-ES_tradnl" dirty="0"/>
              <a:t> </a:t>
            </a:r>
            <a:r>
              <a:rPr lang="es-ES_tradnl" dirty="0" err="1" smtClean="0"/>
              <a:t>Ferrotramviario</a:t>
            </a:r>
            <a:endParaRPr lang="es-ES_tradnl" dirty="0" smtClean="0"/>
          </a:p>
          <a:p>
            <a:pPr marL="285750" indent="-285750">
              <a:buFont typeface="Courier New"/>
              <a:buChar char="o"/>
            </a:pPr>
            <a:endParaRPr lang="es-ES_tradnl" dirty="0"/>
          </a:p>
          <a:p>
            <a:r>
              <a:rPr lang="it-IT" b="1" dirty="0" smtClean="0"/>
              <a:t>N° Imprese:</a:t>
            </a:r>
          </a:p>
          <a:p>
            <a:endParaRPr lang="it-IT" b="1" dirty="0" smtClean="0"/>
          </a:p>
          <a:p>
            <a:r>
              <a:rPr lang="it-IT" dirty="0" smtClean="0"/>
              <a:t>107</a:t>
            </a:r>
            <a:endParaRPr lang="it-IT" b="1" dirty="0" smtClean="0"/>
          </a:p>
        </p:txBody>
      </p:sp>
      <p:sp>
        <p:nvSpPr>
          <p:cNvPr id="17" name="Rettangolo 16"/>
          <p:cNvSpPr/>
          <p:nvPr/>
        </p:nvSpPr>
        <p:spPr>
          <a:xfrm>
            <a:off x="6671733" y="3008521"/>
            <a:ext cx="247226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/>
              <a:t>Imprese che hanno partecipato al Premio:</a:t>
            </a:r>
          </a:p>
          <a:p>
            <a:endParaRPr lang="it-IT" b="1" dirty="0" smtClean="0"/>
          </a:p>
          <a:p>
            <a:pPr marL="285750" indent="-285750">
              <a:buFont typeface="Courier New"/>
              <a:buChar char="o"/>
            </a:pPr>
            <a:r>
              <a:rPr lang="it-IT" sz="1600" dirty="0"/>
              <a:t>ECM </a:t>
            </a:r>
            <a:r>
              <a:rPr lang="it-IT" sz="1600" dirty="0" err="1"/>
              <a:t>s.p.a</a:t>
            </a:r>
            <a:r>
              <a:rPr lang="it-IT" sz="1600" dirty="0"/>
              <a:t> </a:t>
            </a:r>
            <a:r>
              <a:rPr lang="it-IT" sz="1600" dirty="0" smtClean="0"/>
              <a:t>*</a:t>
            </a:r>
          </a:p>
        </p:txBody>
      </p:sp>
      <p:pic>
        <p:nvPicPr>
          <p:cNvPr id="11" name="Immagine 1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08421"/>
            <a:ext cx="359092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CasellaDiTesto 11"/>
          <p:cNvSpPr txBox="1"/>
          <p:nvPr/>
        </p:nvSpPr>
        <p:spPr>
          <a:xfrm>
            <a:off x="15352" y="6513036"/>
            <a:ext cx="3947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dirty="0" smtClean="0"/>
              <a:t>Fonti: dati 2013, rif. ultima </a:t>
            </a:r>
            <a:r>
              <a:rPr lang="it-IT" sz="1200" i="1" dirty="0" err="1" smtClean="0"/>
              <a:t>diap</a:t>
            </a:r>
            <a:r>
              <a:rPr lang="it-IT" sz="1200" i="1" dirty="0" smtClean="0"/>
              <a:t>.  </a:t>
            </a:r>
            <a:endParaRPr lang="it-IT" sz="1200" i="1" dirty="0"/>
          </a:p>
        </p:txBody>
      </p:sp>
      <p:sp>
        <p:nvSpPr>
          <p:cNvPr id="14" name="Rettangolo 13"/>
          <p:cNvSpPr/>
          <p:nvPr/>
        </p:nvSpPr>
        <p:spPr>
          <a:xfrm>
            <a:off x="1600200" y="327429"/>
            <a:ext cx="620520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Premio</a:t>
            </a:r>
          </a:p>
          <a:p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IMPRESA </a:t>
            </a:r>
            <a:r>
              <a:rPr lang="it-IT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più</a:t>
            </a:r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INNOVAZIONE </a:t>
            </a:r>
            <a:r>
              <a:rPr lang="it-IT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più</a:t>
            </a:r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LAVORO </a:t>
            </a:r>
            <a:r>
              <a:rPr lang="it-IT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2014</a:t>
            </a:r>
            <a:endParaRPr lang="it-IT" dirty="0"/>
          </a:p>
        </p:txBody>
      </p:sp>
      <p:pic>
        <p:nvPicPr>
          <p:cNvPr id="15" name="Immagine 1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65" y="1"/>
            <a:ext cx="1047735" cy="1423738"/>
          </a:xfrm>
          <a:prstGeom prst="rect">
            <a:avLst/>
          </a:prstGeom>
          <a:ln w="25400">
            <a:noFill/>
          </a:ln>
        </p:spPr>
      </p:pic>
      <p:sp>
        <p:nvSpPr>
          <p:cNvPr id="18" name="CasellaDiTesto 17"/>
          <p:cNvSpPr txBox="1"/>
          <p:nvPr/>
        </p:nvSpPr>
        <p:spPr>
          <a:xfrm>
            <a:off x="2781300" y="6596390"/>
            <a:ext cx="45381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 smtClean="0"/>
              <a:t>* Imprese che sono aggregate a più di un polo</a:t>
            </a:r>
            <a:endParaRPr lang="it-IT" sz="1100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6823107" y="6334780"/>
            <a:ext cx="2320893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1400" dirty="0" smtClean="0"/>
              <a:t>Le sedi degli enti gestori dei Poli</a:t>
            </a:r>
            <a:endParaRPr lang="it-IT" sz="1400" dirty="0"/>
          </a:p>
        </p:txBody>
      </p:sp>
      <p:pic>
        <p:nvPicPr>
          <p:cNvPr id="16" name="Picture 9" descr="C:\Users\Emanuele\Desktop\cartina_toscana_800_800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26367" y="3126896"/>
            <a:ext cx="3407753" cy="3464404"/>
          </a:xfrm>
          <a:prstGeom prst="rect">
            <a:avLst/>
          </a:prstGeom>
          <a:noFill/>
        </p:spPr>
      </p:pic>
      <p:sp>
        <p:nvSpPr>
          <p:cNvPr id="19" name="Anello 18"/>
          <p:cNvSpPr/>
          <p:nvPr/>
        </p:nvSpPr>
        <p:spPr>
          <a:xfrm>
            <a:off x="4978268" y="3971506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0" name="Ovale 19"/>
          <p:cNvSpPr/>
          <p:nvPr/>
        </p:nvSpPr>
        <p:spPr>
          <a:xfrm>
            <a:off x="4327919" y="3865180"/>
            <a:ext cx="168284" cy="169043"/>
          </a:xfrm>
          <a:prstGeom prst="ellipse">
            <a:avLst/>
          </a:prstGeom>
          <a:solidFill>
            <a:srgbClr val="FF00FF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Anello 20"/>
          <p:cNvSpPr/>
          <p:nvPr/>
        </p:nvSpPr>
        <p:spPr>
          <a:xfrm>
            <a:off x="4759193" y="4200106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2" name="Anello 21"/>
          <p:cNvSpPr/>
          <p:nvPr/>
        </p:nvSpPr>
        <p:spPr>
          <a:xfrm>
            <a:off x="5073518" y="4152481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3" name="Anello 22"/>
          <p:cNvSpPr/>
          <p:nvPr/>
        </p:nvSpPr>
        <p:spPr>
          <a:xfrm>
            <a:off x="4168643" y="4581106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4" name="Anello 23"/>
          <p:cNvSpPr/>
          <p:nvPr/>
        </p:nvSpPr>
        <p:spPr>
          <a:xfrm>
            <a:off x="4330568" y="4162006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5" name="Anello 24"/>
          <p:cNvSpPr/>
          <p:nvPr/>
        </p:nvSpPr>
        <p:spPr>
          <a:xfrm>
            <a:off x="4482968" y="4000081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6" name="Anello 25"/>
          <p:cNvSpPr/>
          <p:nvPr/>
        </p:nvSpPr>
        <p:spPr>
          <a:xfrm>
            <a:off x="4197218" y="4009606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7" name="Anello 26"/>
          <p:cNvSpPr/>
          <p:nvPr/>
        </p:nvSpPr>
        <p:spPr>
          <a:xfrm>
            <a:off x="4187693" y="3781006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36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65" y="0"/>
            <a:ext cx="1593836" cy="2165819"/>
          </a:xfrm>
          <a:prstGeom prst="rect">
            <a:avLst/>
          </a:prstGeom>
          <a:ln w="25400">
            <a:noFill/>
          </a:ln>
        </p:spPr>
      </p:pic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30200" y="3251200"/>
            <a:ext cx="8585200" cy="3124200"/>
          </a:xfrm>
        </p:spPr>
        <p:txBody>
          <a:bodyPr>
            <a:normAutofit/>
          </a:bodyPr>
          <a:lstStyle/>
          <a:p>
            <a:r>
              <a:rPr lang="it-IT" sz="1400" dirty="0" smtClean="0">
                <a:solidFill>
                  <a:schemeClr val="tx1"/>
                </a:solidFill>
              </a:rPr>
              <a:t>Dati e rappresentazioni sui Poli d’innovazione e sui Distretti tecnologici regionali sono estratti dalla relazione introduttiva (a cura di Emanuele Turchini) del Convegno “Innovazione policentrica: risultati e prospettive” del 30.10.13, promosso dalle Province di Firenze, Prato, Pistoia, Circondario </a:t>
            </a:r>
            <a:r>
              <a:rPr lang="it-IT" sz="1400" dirty="0" err="1" smtClean="0">
                <a:solidFill>
                  <a:schemeClr val="tx1"/>
                </a:solidFill>
              </a:rPr>
              <a:t>Empolese-Valdelsa</a:t>
            </a:r>
            <a:r>
              <a:rPr lang="it-IT" sz="1400" dirty="0" smtClean="0">
                <a:solidFill>
                  <a:schemeClr val="tx1"/>
                </a:solidFill>
              </a:rPr>
              <a:t>, con la collaborazione della Fondazione per la Ricerca e l’Innovazione e del CNR Area Firenze e col contributo di PIN di Prato.</a:t>
            </a:r>
          </a:p>
          <a:p>
            <a:r>
              <a:rPr lang="it-IT" sz="1400" dirty="0" smtClean="0">
                <a:solidFill>
                  <a:schemeClr val="tx1"/>
                </a:solidFill>
              </a:rPr>
              <a:t>Le imprese che hanno partecipato al Premio sono aggregate a un Polo Regionale  d’Innovazione (a volte 2-3), come riportato nelle diapositive.</a:t>
            </a:r>
          </a:p>
          <a:p>
            <a:r>
              <a:rPr lang="it-IT" sz="1400" dirty="0" smtClean="0">
                <a:solidFill>
                  <a:schemeClr val="tx1"/>
                </a:solidFill>
              </a:rPr>
              <a:t>Elaborazione di questa presentazione a cura di Barbara Pucci, sulla base dei materiali summenzionati.</a:t>
            </a: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2157319"/>
            <a:ext cx="9144000" cy="877824"/>
          </a:xfrm>
        </p:spPr>
        <p:txBody>
          <a:bodyPr>
            <a:normAutofit/>
          </a:bodyPr>
          <a:lstStyle/>
          <a:p>
            <a:pPr algn="ctr"/>
            <a:r>
              <a:rPr lang="it-IT" sz="2800" dirty="0" smtClean="0"/>
              <a:t>riferimenti e riconoscimenti</a:t>
            </a:r>
            <a:endParaRPr lang="it-IT" sz="2800" dirty="0"/>
          </a:p>
        </p:txBody>
      </p:sp>
      <p:pic>
        <p:nvPicPr>
          <p:cNvPr id="10" name="Immagine 9" descr="CONSIGLIO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401" y="39821"/>
            <a:ext cx="1086939" cy="933230"/>
          </a:xfrm>
          <a:prstGeom prst="rect">
            <a:avLst/>
          </a:prstGeom>
          <a:ln w="25400">
            <a:solidFill>
              <a:srgbClr val="AD8F67">
                <a:lumMod val="60000"/>
                <a:lumOff val="40000"/>
              </a:srgbClr>
            </a:solidFill>
          </a:ln>
        </p:spPr>
      </p:pic>
      <p:pic>
        <p:nvPicPr>
          <p:cNvPr id="12" name="Immagine 11" descr="logo_FRI_BB.jp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84"/>
          <a:stretch/>
        </p:blipFill>
        <p:spPr>
          <a:xfrm>
            <a:off x="7805402" y="1043451"/>
            <a:ext cx="1086939" cy="1080000"/>
          </a:xfrm>
          <a:prstGeom prst="rect">
            <a:avLst/>
          </a:prstGeom>
          <a:ln w="25400">
            <a:solidFill>
              <a:srgbClr val="AD8F67">
                <a:lumMod val="60000"/>
                <a:lumOff val="40000"/>
              </a:srgbClr>
            </a:solidFill>
          </a:ln>
        </p:spPr>
      </p:pic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1600200" y="327025"/>
            <a:ext cx="6205538" cy="187598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>
            <a:spAutoFit/>
          </a:bodyPr>
          <a:lstStyle/>
          <a:p>
            <a:pPr lvl="0"/>
            <a:r>
              <a:rPr lang="it-IT" sz="2800" b="1" dirty="0" smtClean="0">
                <a:ln w="1905"/>
                <a:gradFill>
                  <a:gsLst>
                    <a:gs pos="0">
                      <a:srgbClr val="79463D">
                        <a:shade val="20000"/>
                        <a:satMod val="200000"/>
                      </a:srgbClr>
                    </a:gs>
                    <a:gs pos="78000">
                      <a:srgbClr val="79463D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9463D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/>
              </a:rPr>
              <a:t>Premio:</a:t>
            </a:r>
            <a:endParaRPr lang="it-IT" sz="2400" b="1" dirty="0" smtClean="0">
              <a:ln w="1905"/>
              <a:gradFill>
                <a:gsLst>
                  <a:gs pos="0">
                    <a:srgbClr val="79463D">
                      <a:shade val="20000"/>
                      <a:satMod val="200000"/>
                    </a:srgbClr>
                  </a:gs>
                  <a:gs pos="78000">
                    <a:srgbClr val="79463D">
                      <a:tint val="90000"/>
                      <a:shade val="89000"/>
                      <a:satMod val="220000"/>
                    </a:srgbClr>
                  </a:gs>
                  <a:gs pos="100000">
                    <a:srgbClr val="79463D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entury Gothic"/>
            </a:endParaRPr>
          </a:p>
          <a:p>
            <a:pPr lvl="0"/>
            <a:r>
              <a:rPr lang="it-IT" sz="3200" b="1" dirty="0" smtClean="0">
                <a:ln w="1905"/>
                <a:gradFill>
                  <a:gsLst>
                    <a:gs pos="0">
                      <a:srgbClr val="79463D">
                        <a:shade val="20000"/>
                        <a:satMod val="200000"/>
                      </a:srgbClr>
                    </a:gs>
                    <a:gs pos="78000">
                      <a:srgbClr val="79463D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9463D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/>
              </a:rPr>
              <a:t>IMPRESA </a:t>
            </a:r>
            <a:r>
              <a:rPr lang="it-IT" sz="3200" b="1" i="1" dirty="0" smtClean="0">
                <a:ln w="1905"/>
                <a:gradFill>
                  <a:gsLst>
                    <a:gs pos="0">
                      <a:srgbClr val="79463D">
                        <a:shade val="20000"/>
                        <a:satMod val="200000"/>
                      </a:srgbClr>
                    </a:gs>
                    <a:gs pos="78000">
                      <a:srgbClr val="79463D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9463D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/>
              </a:rPr>
              <a:t>più</a:t>
            </a:r>
            <a:r>
              <a:rPr lang="it-IT" sz="3200" b="1" dirty="0" smtClean="0">
                <a:ln w="1905"/>
                <a:gradFill>
                  <a:gsLst>
                    <a:gs pos="0">
                      <a:srgbClr val="79463D">
                        <a:shade val="20000"/>
                        <a:satMod val="200000"/>
                      </a:srgbClr>
                    </a:gs>
                    <a:gs pos="78000">
                      <a:srgbClr val="79463D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9463D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/>
              </a:rPr>
              <a:t> INNOVAZIONE </a:t>
            </a:r>
            <a:r>
              <a:rPr lang="it-IT" sz="3200" b="1" i="1" dirty="0" smtClean="0">
                <a:ln w="1905"/>
                <a:gradFill>
                  <a:gsLst>
                    <a:gs pos="0">
                      <a:srgbClr val="79463D">
                        <a:shade val="20000"/>
                        <a:satMod val="200000"/>
                      </a:srgbClr>
                    </a:gs>
                    <a:gs pos="78000">
                      <a:srgbClr val="79463D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9463D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/>
              </a:rPr>
              <a:t>più</a:t>
            </a:r>
            <a:r>
              <a:rPr lang="it-IT" sz="3200" b="1" dirty="0" smtClean="0">
                <a:ln w="1905"/>
                <a:gradFill>
                  <a:gsLst>
                    <a:gs pos="0">
                      <a:srgbClr val="79463D">
                        <a:shade val="20000"/>
                        <a:satMod val="200000"/>
                      </a:srgbClr>
                    </a:gs>
                    <a:gs pos="78000">
                      <a:srgbClr val="79463D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9463D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/>
              </a:rPr>
              <a:t> LAVORO </a:t>
            </a:r>
            <a:r>
              <a:rPr lang="it-IT" sz="2400" dirty="0">
                <a:solidFill>
                  <a:srgbClr val="292934"/>
                </a:solidFill>
                <a:latin typeface="Century Gothic" pitchFamily="34" charset="0"/>
              </a:rPr>
              <a:t/>
            </a:r>
            <a:br>
              <a:rPr lang="it-IT" sz="2400" dirty="0">
                <a:solidFill>
                  <a:srgbClr val="292934"/>
                </a:solidFill>
                <a:latin typeface="Century Gothic" pitchFamily="34" charset="0"/>
              </a:rPr>
            </a:br>
            <a:endParaRPr lang="it-IT" sz="2400" dirty="0">
              <a:solidFill>
                <a:srgbClr val="292934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64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65" y="0"/>
            <a:ext cx="1593836" cy="2165819"/>
          </a:xfrm>
          <a:prstGeom prst="rect">
            <a:avLst/>
          </a:prstGeom>
          <a:ln w="25400">
            <a:noFill/>
          </a:ln>
        </p:spPr>
      </p:pic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365" y="2712826"/>
            <a:ext cx="8909034" cy="4145174"/>
          </a:xfrm>
        </p:spPr>
        <p:txBody>
          <a:bodyPr>
            <a:normAutofit fontScale="92500"/>
          </a:bodyPr>
          <a:lstStyle/>
          <a:p>
            <a:pPr algn="ctr"/>
            <a:endParaRPr lang="it-IT" b="1" dirty="0"/>
          </a:p>
          <a:p>
            <a:pPr algn="just">
              <a:buFont typeface="Wingdings" pitchFamily="2" charset="2"/>
              <a:buChar char="q"/>
            </a:pPr>
            <a:r>
              <a:rPr lang="it-IT" dirty="0"/>
              <a:t> Stimolare e recepire la domanda di innovazione delle imprese aderenti al Polo </a:t>
            </a:r>
            <a:r>
              <a:rPr lang="it-IT" dirty="0" smtClean="0"/>
              <a:t>aggregando PMI </a:t>
            </a:r>
            <a:r>
              <a:rPr lang="it-IT" dirty="0"/>
              <a:t>del settore tecnologico e applicativo di </a:t>
            </a:r>
            <a:r>
              <a:rPr lang="it-IT" dirty="0" smtClean="0"/>
              <a:t>riferimento</a:t>
            </a:r>
            <a:endParaRPr lang="it-IT" dirty="0"/>
          </a:p>
          <a:p>
            <a:pPr algn="just">
              <a:buFont typeface="Wingdings" pitchFamily="2" charset="2"/>
              <a:buChar char="q"/>
            </a:pPr>
            <a:r>
              <a:rPr lang="it-IT" dirty="0"/>
              <a:t> Accompagnare le imprese all’accesso </a:t>
            </a:r>
            <a:r>
              <a:rPr lang="it-IT" dirty="0" smtClean="0"/>
              <a:t>a </a:t>
            </a:r>
            <a:r>
              <a:rPr lang="it-IT" dirty="0"/>
              <a:t>servizi specialistici ad </a:t>
            </a:r>
            <a:r>
              <a:rPr lang="it-IT" dirty="0" smtClean="0"/>
              <a:t>alta intensità di conoscenza e contributo all’innovazione e all’internazionalizzazione e facilitare l’incontro fra imprese ed enti della ricerca e dell’alta formazione per commesse di ricerca e progetti di ricerca congiunta </a:t>
            </a:r>
          </a:p>
          <a:p>
            <a:pPr algn="just">
              <a:buFont typeface="Wingdings" pitchFamily="2" charset="2"/>
              <a:buChar char="q"/>
            </a:pPr>
            <a:r>
              <a:rPr lang="it-IT" dirty="0" smtClean="0"/>
              <a:t> </a:t>
            </a:r>
            <a:r>
              <a:rPr lang="it-IT" dirty="0"/>
              <a:t>Garantire </a:t>
            </a:r>
            <a:r>
              <a:rPr lang="it-IT" dirty="0" smtClean="0"/>
              <a:t>l’accesso a </a:t>
            </a:r>
            <a:r>
              <a:rPr lang="it-IT" dirty="0"/>
              <a:t>reti e </a:t>
            </a:r>
            <a:r>
              <a:rPr lang="it-IT" dirty="0" smtClean="0"/>
              <a:t>risorse </a:t>
            </a:r>
            <a:r>
              <a:rPr lang="it-IT" dirty="0"/>
              <a:t>in ambito nazionale ed internazionale nel campo della ricerca scientifica e della innovazione di interesse </a:t>
            </a:r>
            <a:r>
              <a:rPr lang="it-IT" dirty="0" smtClean="0"/>
              <a:t>industriale, e </a:t>
            </a:r>
            <a:r>
              <a:rPr lang="it-IT" dirty="0"/>
              <a:t>la </a:t>
            </a:r>
            <a:r>
              <a:rPr lang="it-IT" dirty="0" smtClean="0"/>
              <a:t>condivisione di attrezzature e laboratori di ricerca, sperimentazione, prova e certificazione</a:t>
            </a:r>
          </a:p>
          <a:p>
            <a:pPr algn="ctr"/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2176369"/>
            <a:ext cx="8915400" cy="877824"/>
          </a:xfrm>
        </p:spPr>
        <p:txBody>
          <a:bodyPr>
            <a:noAutofit/>
          </a:bodyPr>
          <a:lstStyle/>
          <a:p>
            <a:pPr algn="ctr"/>
            <a:r>
              <a:rPr lang="it-IT" sz="2800" dirty="0" smtClean="0"/>
              <a:t>Le attività dei Poli regionali di Innovazione</a:t>
            </a:r>
            <a:endParaRPr lang="it-IT" sz="2800" dirty="0"/>
          </a:p>
        </p:txBody>
      </p:sp>
      <p:pic>
        <p:nvPicPr>
          <p:cNvPr id="10" name="Immagine 9" descr="CONSIGLIO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401" y="39821"/>
            <a:ext cx="1086939" cy="933230"/>
          </a:xfrm>
          <a:prstGeom prst="rect">
            <a:avLst/>
          </a:prstGeom>
          <a:ln w="25400">
            <a:solidFill>
              <a:srgbClr val="AD8F67">
                <a:lumMod val="60000"/>
                <a:lumOff val="40000"/>
              </a:srgbClr>
            </a:solidFill>
          </a:ln>
        </p:spPr>
      </p:pic>
      <p:pic>
        <p:nvPicPr>
          <p:cNvPr id="12" name="Immagine 11" descr="logo_FRI_BB.jp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84"/>
          <a:stretch/>
        </p:blipFill>
        <p:spPr>
          <a:xfrm>
            <a:off x="7805402" y="1043451"/>
            <a:ext cx="1086939" cy="1080000"/>
          </a:xfrm>
          <a:prstGeom prst="rect">
            <a:avLst/>
          </a:prstGeom>
          <a:ln w="25400">
            <a:solidFill>
              <a:srgbClr val="AD8F67">
                <a:lumMod val="60000"/>
                <a:lumOff val="40000"/>
              </a:srgbClr>
            </a:solidFill>
          </a:ln>
        </p:spPr>
      </p:pic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1600200" y="327025"/>
            <a:ext cx="6205538" cy="187598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>
            <a:spAutoFit/>
          </a:bodyPr>
          <a:lstStyle/>
          <a:p>
            <a:pPr lvl="0"/>
            <a:r>
              <a:rPr lang="it-IT" sz="2800" b="1" dirty="0" smtClean="0">
                <a:ln w="1905"/>
                <a:gradFill>
                  <a:gsLst>
                    <a:gs pos="0">
                      <a:srgbClr val="79463D">
                        <a:shade val="20000"/>
                        <a:satMod val="200000"/>
                      </a:srgbClr>
                    </a:gs>
                    <a:gs pos="78000">
                      <a:srgbClr val="79463D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9463D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/>
              </a:rPr>
              <a:t>Premio:</a:t>
            </a:r>
            <a:endParaRPr lang="it-IT" sz="2400" b="1" dirty="0" smtClean="0">
              <a:ln w="1905"/>
              <a:gradFill>
                <a:gsLst>
                  <a:gs pos="0">
                    <a:srgbClr val="79463D">
                      <a:shade val="20000"/>
                      <a:satMod val="200000"/>
                    </a:srgbClr>
                  </a:gs>
                  <a:gs pos="78000">
                    <a:srgbClr val="79463D">
                      <a:tint val="90000"/>
                      <a:shade val="89000"/>
                      <a:satMod val="220000"/>
                    </a:srgbClr>
                  </a:gs>
                  <a:gs pos="100000">
                    <a:srgbClr val="79463D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entury Gothic"/>
            </a:endParaRPr>
          </a:p>
          <a:p>
            <a:pPr lvl="0"/>
            <a:r>
              <a:rPr lang="it-IT" sz="3200" b="1" dirty="0" smtClean="0">
                <a:ln w="1905"/>
                <a:gradFill>
                  <a:gsLst>
                    <a:gs pos="0">
                      <a:srgbClr val="79463D">
                        <a:shade val="20000"/>
                        <a:satMod val="200000"/>
                      </a:srgbClr>
                    </a:gs>
                    <a:gs pos="78000">
                      <a:srgbClr val="79463D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9463D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/>
              </a:rPr>
              <a:t>IMPRESA </a:t>
            </a:r>
            <a:r>
              <a:rPr lang="it-IT" sz="3200" b="1" i="1" dirty="0" smtClean="0">
                <a:ln w="1905"/>
                <a:gradFill>
                  <a:gsLst>
                    <a:gs pos="0">
                      <a:srgbClr val="79463D">
                        <a:shade val="20000"/>
                        <a:satMod val="200000"/>
                      </a:srgbClr>
                    </a:gs>
                    <a:gs pos="78000">
                      <a:srgbClr val="79463D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9463D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/>
              </a:rPr>
              <a:t>più</a:t>
            </a:r>
            <a:r>
              <a:rPr lang="it-IT" sz="3200" b="1" dirty="0" smtClean="0">
                <a:ln w="1905"/>
                <a:gradFill>
                  <a:gsLst>
                    <a:gs pos="0">
                      <a:srgbClr val="79463D">
                        <a:shade val="20000"/>
                        <a:satMod val="200000"/>
                      </a:srgbClr>
                    </a:gs>
                    <a:gs pos="78000">
                      <a:srgbClr val="79463D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9463D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/>
              </a:rPr>
              <a:t> INNOVAZIONE </a:t>
            </a:r>
            <a:r>
              <a:rPr lang="it-IT" sz="3200" b="1" i="1" dirty="0" smtClean="0">
                <a:ln w="1905"/>
                <a:gradFill>
                  <a:gsLst>
                    <a:gs pos="0">
                      <a:srgbClr val="79463D">
                        <a:shade val="20000"/>
                        <a:satMod val="200000"/>
                      </a:srgbClr>
                    </a:gs>
                    <a:gs pos="78000">
                      <a:srgbClr val="79463D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9463D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/>
              </a:rPr>
              <a:t>più</a:t>
            </a:r>
            <a:r>
              <a:rPr lang="it-IT" sz="3200" b="1" dirty="0" smtClean="0">
                <a:ln w="1905"/>
                <a:gradFill>
                  <a:gsLst>
                    <a:gs pos="0">
                      <a:srgbClr val="79463D">
                        <a:shade val="20000"/>
                        <a:satMod val="200000"/>
                      </a:srgbClr>
                    </a:gs>
                    <a:gs pos="78000">
                      <a:srgbClr val="79463D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9463D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/>
              </a:rPr>
              <a:t> LAVORO </a:t>
            </a:r>
            <a:r>
              <a:rPr lang="it-IT" sz="2400" dirty="0">
                <a:solidFill>
                  <a:srgbClr val="292934"/>
                </a:solidFill>
                <a:latin typeface="Century Gothic" pitchFamily="34" charset="0"/>
              </a:rPr>
              <a:t/>
            </a:r>
            <a:br>
              <a:rPr lang="it-IT" sz="2400" dirty="0">
                <a:solidFill>
                  <a:srgbClr val="292934"/>
                </a:solidFill>
                <a:latin typeface="Century Gothic" pitchFamily="34" charset="0"/>
              </a:rPr>
            </a:br>
            <a:endParaRPr lang="it-IT" sz="2400" dirty="0">
              <a:solidFill>
                <a:srgbClr val="292934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48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5942" y="1566007"/>
            <a:ext cx="8915400" cy="877824"/>
          </a:xfrm>
        </p:spPr>
        <p:txBody>
          <a:bodyPr>
            <a:noAutofit/>
          </a:bodyPr>
          <a:lstStyle/>
          <a:p>
            <a:pPr algn="ctr"/>
            <a:r>
              <a:rPr lang="it-IT" sz="2400" dirty="0" smtClean="0"/>
              <a:t>Mappatura dei Poli di </a:t>
            </a:r>
            <a:r>
              <a:rPr lang="it-IT" sz="2400" dirty="0"/>
              <a:t>Innovazione </a:t>
            </a:r>
            <a:r>
              <a:rPr lang="it-IT" sz="2400" dirty="0" smtClean="0"/>
              <a:t>e dei Distretti Tecnologici Regionali (DTR) toscani (2011-2014)</a:t>
            </a:r>
            <a:endParaRPr lang="it-IT" sz="24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65" y="1"/>
            <a:ext cx="1047735" cy="1423738"/>
          </a:xfrm>
          <a:prstGeom prst="rect">
            <a:avLst/>
          </a:prstGeom>
          <a:ln w="25400">
            <a:noFill/>
          </a:ln>
        </p:spPr>
      </p:pic>
      <p:sp>
        <p:nvSpPr>
          <p:cNvPr id="8" name="Rettangolo 7"/>
          <p:cNvSpPr/>
          <p:nvPr/>
        </p:nvSpPr>
        <p:spPr>
          <a:xfrm>
            <a:off x="1600200" y="327429"/>
            <a:ext cx="620520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Premio</a:t>
            </a:r>
          </a:p>
          <a:p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IMPRESA </a:t>
            </a:r>
            <a:r>
              <a:rPr lang="it-IT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più</a:t>
            </a:r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INNOVAZIONE </a:t>
            </a:r>
            <a:r>
              <a:rPr lang="it-IT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più</a:t>
            </a:r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LAVORO </a:t>
            </a:r>
            <a:r>
              <a:rPr lang="it-IT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2014</a:t>
            </a:r>
            <a:endParaRPr lang="it-IT" dirty="0"/>
          </a:p>
        </p:txBody>
      </p:sp>
      <p:graphicFrame>
        <p:nvGraphicFramePr>
          <p:cNvPr id="38" name="Tabella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504187"/>
              </p:ext>
            </p:extLst>
          </p:nvPr>
        </p:nvGraphicFramePr>
        <p:xfrm>
          <a:off x="469900" y="2597086"/>
          <a:ext cx="2260599" cy="37376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60599"/>
              </a:tblGrid>
              <a:tr h="192403">
                <a:tc>
                  <a:txBody>
                    <a:bodyPr/>
                    <a:lstStyle/>
                    <a:p>
                      <a:r>
                        <a:rPr lang="it-IT" sz="900" b="1" dirty="0" smtClean="0"/>
                        <a:t>Polo Moda (Prato)</a:t>
                      </a:r>
                      <a:endParaRPr lang="it-IT" sz="900" b="1" dirty="0"/>
                    </a:p>
                  </a:txBody>
                  <a:tcPr marL="55397" marR="55397" marT="27699" marB="27699">
                    <a:solidFill>
                      <a:srgbClr val="FF00FF"/>
                    </a:solidFill>
                  </a:tcPr>
                </a:tc>
              </a:tr>
              <a:tr h="192403">
                <a:tc>
                  <a:txBody>
                    <a:bodyPr/>
                    <a:lstStyle/>
                    <a:p>
                      <a:r>
                        <a:rPr lang="it-IT" sz="900" b="1" dirty="0" smtClean="0"/>
                        <a:t>Polo Cartario (Lucca)</a:t>
                      </a:r>
                    </a:p>
                  </a:txBody>
                  <a:tcPr marL="55397" marR="55397" marT="27699" marB="27699">
                    <a:solidFill>
                      <a:srgbClr val="FFFF00"/>
                    </a:solidFill>
                  </a:tcPr>
                </a:tc>
              </a:tr>
              <a:tr h="192403">
                <a:tc>
                  <a:txBody>
                    <a:bodyPr/>
                    <a:lstStyle/>
                    <a:p>
                      <a:r>
                        <a:rPr lang="it-IT" sz="900" b="1" dirty="0" smtClean="0"/>
                        <a:t>Polo Lapideo (Lucca)</a:t>
                      </a:r>
                      <a:endParaRPr lang="it-IT" sz="900" b="1" dirty="0"/>
                    </a:p>
                  </a:txBody>
                  <a:tcPr marL="55397" marR="55397" marT="27699" marB="27699">
                    <a:solidFill>
                      <a:srgbClr val="00B0F0"/>
                    </a:solidFill>
                  </a:tcPr>
                </a:tc>
              </a:tr>
              <a:tr h="3294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1" dirty="0" smtClean="0"/>
                        <a:t>Polo Nautico e Tecnologie per il mare / DTR</a:t>
                      </a:r>
                      <a:r>
                        <a:rPr lang="it-IT" sz="900" b="1" baseline="0" dirty="0" smtClean="0"/>
                        <a:t> </a:t>
                      </a:r>
                      <a:r>
                        <a:rPr lang="it-IT" sz="900" b="1" dirty="0" smtClean="0"/>
                        <a:t>(Viareggio)</a:t>
                      </a:r>
                      <a:endParaRPr lang="it-IT" sz="900" b="1" dirty="0"/>
                    </a:p>
                  </a:txBody>
                  <a:tcPr marL="55397" marR="55397" marT="27699" marB="27699">
                    <a:solidFill>
                      <a:schemeClr val="accent3"/>
                    </a:solidFill>
                  </a:tcPr>
                </a:tc>
              </a:tr>
              <a:tr h="1924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1" dirty="0" smtClean="0"/>
                        <a:t>Polo Mobile e Interni</a:t>
                      </a:r>
                      <a:r>
                        <a:rPr lang="it-IT" sz="900" b="1" baseline="0" dirty="0" smtClean="0"/>
                        <a:t> (Poggibonsi)</a:t>
                      </a:r>
                      <a:endParaRPr lang="it-IT" sz="900" b="1" dirty="0"/>
                    </a:p>
                  </a:txBody>
                  <a:tcPr marL="55397" marR="55397" marT="27699" marB="27699">
                    <a:solidFill>
                      <a:schemeClr val="accent6"/>
                    </a:solidFill>
                  </a:tcPr>
                </a:tc>
              </a:tr>
              <a:tr h="4552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1" dirty="0" smtClean="0">
                          <a:solidFill>
                            <a:schemeClr val="tx1"/>
                          </a:solidFill>
                        </a:rPr>
                        <a:t>Polo Tecnologie per le energie rinnovabili e Risparmio energetico / DTR </a:t>
                      </a:r>
                      <a:r>
                        <a:rPr lang="it-IT" sz="900" b="1" baseline="0" dirty="0" smtClean="0">
                          <a:solidFill>
                            <a:schemeClr val="tx1"/>
                          </a:solidFill>
                        </a:rPr>
                        <a:t>(Siena)</a:t>
                      </a:r>
                      <a:endParaRPr lang="it-IT" sz="900" b="1" dirty="0">
                        <a:solidFill>
                          <a:schemeClr val="tx1"/>
                        </a:solidFill>
                      </a:endParaRPr>
                    </a:p>
                  </a:txBody>
                  <a:tcPr marL="55397" marR="55397" marT="27699" marB="27699">
                    <a:solidFill>
                      <a:srgbClr val="00FFFF"/>
                    </a:solidFill>
                  </a:tcPr>
                </a:tc>
              </a:tr>
              <a:tr h="3294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1" dirty="0" smtClean="0"/>
                        <a:t>Polo Scienze della vita / DTR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1" baseline="0" dirty="0" smtClean="0"/>
                        <a:t>(Siena)</a:t>
                      </a:r>
                      <a:endParaRPr lang="it-IT" sz="900" b="1" dirty="0"/>
                    </a:p>
                  </a:txBody>
                  <a:tcPr marL="55397" marR="55397" marT="27699" marB="27699">
                    <a:solidFill>
                      <a:srgbClr val="C6E21C"/>
                    </a:solidFill>
                  </a:tcPr>
                </a:tc>
              </a:tr>
              <a:tr h="4664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1" dirty="0" smtClean="0"/>
                        <a:t>Polo Tecnologie dell’ICT, delle Telecomunicazioni e della Robotica / DTR (Navacchio)</a:t>
                      </a:r>
                    </a:p>
                  </a:txBody>
                  <a:tcPr marL="55397" marR="55397" marT="27699" marB="27699">
                    <a:solidFill>
                      <a:srgbClr val="38FA79"/>
                    </a:solidFill>
                  </a:tcPr>
                </a:tc>
              </a:tr>
              <a:tr h="1924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1" dirty="0" smtClean="0"/>
                        <a:t>Polo Nanotecnologie</a:t>
                      </a:r>
                      <a:r>
                        <a:rPr lang="it-IT" sz="900" b="1" baseline="0" dirty="0" smtClean="0"/>
                        <a:t> (Empoli)</a:t>
                      </a:r>
                      <a:endParaRPr lang="it-IT" sz="900" b="1" dirty="0" smtClean="0"/>
                    </a:p>
                  </a:txBody>
                  <a:tcPr marL="55397" marR="55397" marT="27699" marB="27699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294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1" dirty="0" smtClean="0"/>
                        <a:t>Polo Tecnologie per la città sostenibile / DTR</a:t>
                      </a:r>
                      <a:r>
                        <a:rPr lang="it-IT" sz="900" b="1" baseline="0" dirty="0" smtClean="0"/>
                        <a:t> (Firenze)</a:t>
                      </a:r>
                      <a:endParaRPr lang="it-IT" sz="900" b="1" dirty="0" smtClean="0"/>
                    </a:p>
                  </a:txBody>
                  <a:tcPr marL="55397" marR="55397" marT="27699" marB="27699">
                    <a:solidFill>
                      <a:srgbClr val="F47676"/>
                    </a:solidFill>
                  </a:tcPr>
                </a:tc>
              </a:tr>
              <a:tr h="3294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1" dirty="0" smtClean="0"/>
                        <a:t>Polo Optoelettronica e Spazio / DTR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1" baseline="0" dirty="0" smtClean="0"/>
                        <a:t>(Sesto Fiorentino)</a:t>
                      </a:r>
                      <a:endParaRPr lang="it-IT" sz="900" b="1" dirty="0" smtClean="0"/>
                    </a:p>
                  </a:txBody>
                  <a:tcPr marL="55397" marR="55397" marT="27699" marB="27699">
                    <a:solidFill>
                      <a:srgbClr val="F73136"/>
                    </a:solidFill>
                  </a:tcPr>
                </a:tc>
              </a:tr>
              <a:tr h="1924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1" dirty="0" smtClean="0"/>
                        <a:t>Polo Meccanica (Livorno)</a:t>
                      </a:r>
                    </a:p>
                  </a:txBody>
                  <a:tcPr marL="55397" marR="55397" marT="27699" marB="27699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3294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1" dirty="0" smtClean="0"/>
                        <a:t>DITECFER – Distretto Tecnologie Ferroviarie (Pistoia)</a:t>
                      </a:r>
                    </a:p>
                  </a:txBody>
                  <a:tcPr marL="55397" marR="55397" marT="27699" marB="27699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6823107" y="6334780"/>
            <a:ext cx="2320893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1400" dirty="0" smtClean="0"/>
              <a:t>Le sedi dei capofila degli enti gestori dei Poli</a:t>
            </a:r>
            <a:endParaRPr lang="it-IT" sz="1400" dirty="0"/>
          </a:p>
        </p:txBody>
      </p:sp>
      <p:pic>
        <p:nvPicPr>
          <p:cNvPr id="24" name="Picture 9" descr="C:\Users\Emanuele\Desktop\cartina_toscana_800_800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6367" y="3126896"/>
            <a:ext cx="3407753" cy="3464404"/>
          </a:xfrm>
          <a:prstGeom prst="rect">
            <a:avLst/>
          </a:prstGeom>
          <a:noFill/>
        </p:spPr>
      </p:pic>
      <p:sp>
        <p:nvSpPr>
          <p:cNvPr id="25" name="Ovale 24"/>
          <p:cNvSpPr/>
          <p:nvPr/>
        </p:nvSpPr>
        <p:spPr>
          <a:xfrm>
            <a:off x="3712746" y="3963554"/>
            <a:ext cx="97254" cy="9725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Ovale 25"/>
          <p:cNvSpPr/>
          <p:nvPr/>
        </p:nvSpPr>
        <p:spPr>
          <a:xfrm>
            <a:off x="3865146" y="4068329"/>
            <a:ext cx="97254" cy="9725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Ovale 26"/>
          <p:cNvSpPr/>
          <p:nvPr/>
        </p:nvSpPr>
        <p:spPr>
          <a:xfrm>
            <a:off x="3627021" y="4144529"/>
            <a:ext cx="97254" cy="9725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Ovale 27"/>
          <p:cNvSpPr/>
          <p:nvPr/>
        </p:nvSpPr>
        <p:spPr>
          <a:xfrm>
            <a:off x="4731921" y="4001654"/>
            <a:ext cx="97254" cy="9725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Ovale 28"/>
          <p:cNvSpPr/>
          <p:nvPr/>
        </p:nvSpPr>
        <p:spPr>
          <a:xfrm>
            <a:off x="4789071" y="4220729"/>
            <a:ext cx="97254" cy="9725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Ovale 29"/>
          <p:cNvSpPr/>
          <p:nvPr/>
        </p:nvSpPr>
        <p:spPr>
          <a:xfrm>
            <a:off x="5017671" y="4125479"/>
            <a:ext cx="97254" cy="9725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Ovale 30"/>
          <p:cNvSpPr/>
          <p:nvPr/>
        </p:nvSpPr>
        <p:spPr>
          <a:xfrm>
            <a:off x="4179471" y="4620779"/>
            <a:ext cx="97254" cy="9725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Ovale 31"/>
          <p:cNvSpPr/>
          <p:nvPr/>
        </p:nvSpPr>
        <p:spPr>
          <a:xfrm>
            <a:off x="3731796" y="4735079"/>
            <a:ext cx="97254" cy="9725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Ovale 32"/>
          <p:cNvSpPr/>
          <p:nvPr/>
        </p:nvSpPr>
        <p:spPr>
          <a:xfrm>
            <a:off x="4960521" y="4944629"/>
            <a:ext cx="97254" cy="9725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Ovale 33"/>
          <p:cNvSpPr/>
          <p:nvPr/>
        </p:nvSpPr>
        <p:spPr>
          <a:xfrm>
            <a:off x="5016669" y="5284371"/>
            <a:ext cx="97254" cy="9725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Ovale 34"/>
          <p:cNvSpPr/>
          <p:nvPr/>
        </p:nvSpPr>
        <p:spPr>
          <a:xfrm>
            <a:off x="5246271" y="5332998"/>
            <a:ext cx="97254" cy="9725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366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28600" y="1718407"/>
            <a:ext cx="8915400" cy="877824"/>
          </a:xfrm>
        </p:spPr>
        <p:txBody>
          <a:bodyPr>
            <a:normAutofit/>
          </a:bodyPr>
          <a:lstStyle/>
          <a:p>
            <a:pPr algn="r"/>
            <a:r>
              <a:rPr lang="it-IT" dirty="0" smtClean="0"/>
              <a:t>Polo Moda</a:t>
            </a:r>
            <a:endParaRPr lang="it-IT" sz="2000" dirty="0"/>
          </a:p>
        </p:txBody>
      </p:sp>
      <p:sp>
        <p:nvSpPr>
          <p:cNvPr id="7" name="Rettangolo 6"/>
          <p:cNvSpPr/>
          <p:nvPr/>
        </p:nvSpPr>
        <p:spPr>
          <a:xfrm>
            <a:off x="0" y="3035143"/>
            <a:ext cx="2472267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/>
              <a:t>Settori:</a:t>
            </a:r>
          </a:p>
          <a:p>
            <a:endParaRPr lang="it-IT" dirty="0"/>
          </a:p>
          <a:p>
            <a:pPr marL="285750" indent="-285750">
              <a:buFont typeface="Courier New"/>
              <a:buChar char="o"/>
            </a:pPr>
            <a:r>
              <a:rPr lang="it-IT" dirty="0"/>
              <a:t> Tessile</a:t>
            </a:r>
          </a:p>
          <a:p>
            <a:pPr marL="285750" indent="-285750">
              <a:buFont typeface="Courier New"/>
              <a:buChar char="o"/>
            </a:pPr>
            <a:r>
              <a:rPr lang="it-IT" dirty="0"/>
              <a:t> Abbigliamento </a:t>
            </a:r>
          </a:p>
          <a:p>
            <a:pPr marL="285750" indent="-285750">
              <a:buFont typeface="Courier New"/>
              <a:buChar char="o"/>
            </a:pPr>
            <a:r>
              <a:rPr lang="it-IT" dirty="0"/>
              <a:t> Orafo</a:t>
            </a:r>
          </a:p>
          <a:p>
            <a:pPr marL="285750" indent="-285750">
              <a:buFont typeface="Courier New"/>
              <a:buChar char="o"/>
            </a:pPr>
            <a:r>
              <a:rPr lang="it-IT" dirty="0"/>
              <a:t> Calzaturiero</a:t>
            </a:r>
          </a:p>
          <a:p>
            <a:pPr marL="285750" indent="-285750">
              <a:buFont typeface="Courier New"/>
              <a:buChar char="o"/>
            </a:pPr>
            <a:r>
              <a:rPr lang="it-IT" dirty="0"/>
              <a:t> Pelletteria </a:t>
            </a:r>
          </a:p>
          <a:p>
            <a:pPr marL="285750" indent="-285750">
              <a:buFont typeface="Courier New"/>
              <a:buChar char="o"/>
            </a:pPr>
            <a:r>
              <a:rPr lang="it-IT" dirty="0"/>
              <a:t> Accessori </a:t>
            </a:r>
            <a:r>
              <a:rPr lang="it-IT" dirty="0" smtClean="0"/>
              <a:t>moda</a:t>
            </a:r>
          </a:p>
          <a:p>
            <a:pPr marL="285750" indent="-285750">
              <a:buFont typeface="Courier New"/>
              <a:buChar char="o"/>
            </a:pPr>
            <a:endParaRPr lang="it-IT" dirty="0" smtClean="0"/>
          </a:p>
          <a:p>
            <a:r>
              <a:rPr lang="it-IT" b="1" dirty="0" smtClean="0"/>
              <a:t>N° Imprese:</a:t>
            </a:r>
          </a:p>
          <a:p>
            <a:endParaRPr lang="it-IT" b="1" dirty="0" smtClean="0"/>
          </a:p>
          <a:p>
            <a:r>
              <a:rPr lang="it-IT" dirty="0" smtClean="0"/>
              <a:t>457</a:t>
            </a:r>
          </a:p>
          <a:p>
            <a:endParaRPr lang="it-IT" b="1" dirty="0" smtClean="0"/>
          </a:p>
        </p:txBody>
      </p:sp>
      <p:sp>
        <p:nvSpPr>
          <p:cNvPr id="17" name="Rettangolo 16"/>
          <p:cNvSpPr/>
          <p:nvPr/>
        </p:nvSpPr>
        <p:spPr>
          <a:xfrm>
            <a:off x="6705595" y="3029217"/>
            <a:ext cx="2472267" cy="4524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/>
              <a:t>Imprese che hanno partecipato al Premio:</a:t>
            </a:r>
          </a:p>
          <a:p>
            <a:endParaRPr lang="it-IT" b="1" dirty="0" smtClean="0"/>
          </a:p>
          <a:p>
            <a:pPr marL="285750" indent="-285750">
              <a:buFont typeface="Courier New"/>
              <a:buChar char="o"/>
            </a:pPr>
            <a:r>
              <a:rPr lang="it-IT" dirty="0" err="1"/>
              <a:t>Trafi</a:t>
            </a:r>
            <a:r>
              <a:rPr lang="it-IT" dirty="0"/>
              <a:t> s.r.l. </a:t>
            </a:r>
            <a:endParaRPr lang="it-IT" dirty="0" smtClean="0"/>
          </a:p>
          <a:p>
            <a:pPr marL="285750" indent="-285750">
              <a:buFont typeface="Courier New"/>
              <a:buChar char="o"/>
            </a:pPr>
            <a:r>
              <a:rPr lang="it-IT" dirty="0" err="1" smtClean="0"/>
              <a:t>Giloma</a:t>
            </a:r>
            <a:r>
              <a:rPr lang="it-IT" dirty="0" smtClean="0"/>
              <a:t> </a:t>
            </a:r>
            <a:r>
              <a:rPr lang="it-IT" dirty="0"/>
              <a:t>s.r.l. </a:t>
            </a:r>
            <a:endParaRPr lang="it-IT" dirty="0" smtClean="0"/>
          </a:p>
          <a:p>
            <a:pPr marL="285750" indent="-285750">
              <a:buFont typeface="Courier New"/>
              <a:buChar char="o"/>
            </a:pPr>
            <a:r>
              <a:rPr lang="it-IT" dirty="0" smtClean="0"/>
              <a:t>Toscana </a:t>
            </a:r>
            <a:r>
              <a:rPr lang="it-IT" dirty="0"/>
              <a:t>Spazzole Industriali </a:t>
            </a:r>
            <a:r>
              <a:rPr lang="it-IT" dirty="0" smtClean="0"/>
              <a:t>s.r.l.</a:t>
            </a:r>
          </a:p>
          <a:p>
            <a:pPr marL="285750" indent="-285750">
              <a:buFont typeface="Courier New"/>
              <a:buChar char="o"/>
            </a:pPr>
            <a:r>
              <a:rPr lang="it-IT" dirty="0" smtClean="0"/>
              <a:t>MAXTAT </a:t>
            </a:r>
          </a:p>
          <a:p>
            <a:pPr marL="285750" indent="-285750">
              <a:buFont typeface="Courier New"/>
              <a:buChar char="o"/>
            </a:pPr>
            <a:r>
              <a:rPr lang="it-IT" dirty="0" smtClean="0"/>
              <a:t>Linari </a:t>
            </a:r>
            <a:r>
              <a:rPr lang="it-IT" dirty="0" err="1"/>
              <a:t>Engineering</a:t>
            </a:r>
            <a:r>
              <a:rPr lang="it-IT" dirty="0"/>
              <a:t> s.r.l. </a:t>
            </a:r>
          </a:p>
          <a:p>
            <a:endParaRPr lang="it-IT" b="1" dirty="0" smtClean="0"/>
          </a:p>
          <a:p>
            <a:endParaRPr lang="it-IT" b="1" dirty="0"/>
          </a:p>
          <a:p>
            <a:endParaRPr lang="it-IT" b="1" dirty="0" smtClean="0"/>
          </a:p>
          <a:p>
            <a:endParaRPr lang="it-IT" dirty="0"/>
          </a:p>
          <a:p>
            <a:endParaRPr lang="it-IT" b="1" dirty="0" smtClean="0"/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65" y="1"/>
            <a:ext cx="1047735" cy="1423738"/>
          </a:xfrm>
          <a:prstGeom prst="rect">
            <a:avLst/>
          </a:prstGeom>
          <a:ln w="25400">
            <a:noFill/>
          </a:ln>
        </p:spPr>
      </p:pic>
      <p:sp>
        <p:nvSpPr>
          <p:cNvPr id="3" name="CasellaDiTesto 2"/>
          <p:cNvSpPr txBox="1"/>
          <p:nvPr/>
        </p:nvSpPr>
        <p:spPr>
          <a:xfrm>
            <a:off x="15352" y="6513036"/>
            <a:ext cx="3947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dirty="0" smtClean="0"/>
              <a:t>Fonti: dati 2013, rif. ultima </a:t>
            </a:r>
            <a:r>
              <a:rPr lang="it-IT" sz="1200" i="1" dirty="0" err="1" smtClean="0"/>
              <a:t>diap</a:t>
            </a:r>
            <a:r>
              <a:rPr lang="it-IT" sz="1200" i="1" dirty="0" smtClean="0"/>
              <a:t>.  </a:t>
            </a:r>
            <a:endParaRPr lang="it-IT" sz="1200" i="1" dirty="0"/>
          </a:p>
        </p:txBody>
      </p:sp>
      <p:sp>
        <p:nvSpPr>
          <p:cNvPr id="13" name="Rettangolo 12"/>
          <p:cNvSpPr/>
          <p:nvPr/>
        </p:nvSpPr>
        <p:spPr>
          <a:xfrm>
            <a:off x="1600200" y="327429"/>
            <a:ext cx="620520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Premio</a:t>
            </a:r>
          </a:p>
          <a:p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IMPRESA </a:t>
            </a:r>
            <a:r>
              <a:rPr lang="it-IT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più</a:t>
            </a:r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INNOVAZIONE </a:t>
            </a:r>
            <a:r>
              <a:rPr lang="it-IT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più</a:t>
            </a:r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LAVORO </a:t>
            </a:r>
            <a:r>
              <a:rPr lang="it-IT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2014</a:t>
            </a:r>
            <a:endParaRPr lang="it-IT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6823107" y="6334780"/>
            <a:ext cx="2320893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1400" dirty="0" smtClean="0"/>
              <a:t>Le sedi degli enti gestori dei Poli</a:t>
            </a:r>
            <a:endParaRPr lang="it-IT" sz="1400" dirty="0"/>
          </a:p>
        </p:txBody>
      </p:sp>
      <p:pic>
        <p:nvPicPr>
          <p:cNvPr id="26" name="Picture 9" descr="C:\Users\Emanuele\Desktop\cartina_toscana_800_800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6367" y="3126896"/>
            <a:ext cx="3407753" cy="3464404"/>
          </a:xfrm>
          <a:prstGeom prst="rect">
            <a:avLst/>
          </a:prstGeom>
          <a:noFill/>
        </p:spPr>
      </p:pic>
      <p:sp>
        <p:nvSpPr>
          <p:cNvPr id="27" name="Ovale 26"/>
          <p:cNvSpPr/>
          <p:nvPr/>
        </p:nvSpPr>
        <p:spPr>
          <a:xfrm>
            <a:off x="4651279" y="4017557"/>
            <a:ext cx="168284" cy="169043"/>
          </a:xfrm>
          <a:prstGeom prst="ellipse">
            <a:avLst/>
          </a:prstGeom>
          <a:solidFill>
            <a:srgbClr val="FF00FF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Anello 27"/>
          <p:cNvSpPr/>
          <p:nvPr/>
        </p:nvSpPr>
        <p:spPr>
          <a:xfrm>
            <a:off x="4945776" y="4186600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9" name="Anello 28"/>
          <p:cNvSpPr/>
          <p:nvPr/>
        </p:nvSpPr>
        <p:spPr>
          <a:xfrm>
            <a:off x="5618913" y="4471905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30" name="Anello 29"/>
          <p:cNvSpPr/>
          <p:nvPr/>
        </p:nvSpPr>
        <p:spPr>
          <a:xfrm>
            <a:off x="4104356" y="4553421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31" name="Anello 30"/>
          <p:cNvSpPr/>
          <p:nvPr/>
        </p:nvSpPr>
        <p:spPr>
          <a:xfrm>
            <a:off x="4777492" y="4471905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32" name="Anello 31"/>
          <p:cNvSpPr/>
          <p:nvPr/>
        </p:nvSpPr>
        <p:spPr>
          <a:xfrm>
            <a:off x="3978143" y="5124031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33" name="Anello 32"/>
          <p:cNvSpPr/>
          <p:nvPr/>
        </p:nvSpPr>
        <p:spPr>
          <a:xfrm>
            <a:off x="4230569" y="3942053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1" y="2142685"/>
            <a:ext cx="3698519" cy="668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637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28600" y="1718407"/>
            <a:ext cx="8915400" cy="877824"/>
          </a:xfrm>
        </p:spPr>
        <p:txBody>
          <a:bodyPr>
            <a:normAutofit/>
          </a:bodyPr>
          <a:lstStyle/>
          <a:p>
            <a:pPr algn="r"/>
            <a:r>
              <a:rPr lang="it-IT" dirty="0" smtClean="0"/>
              <a:t>Polo Cartario</a:t>
            </a:r>
            <a:endParaRPr lang="it-IT" sz="2000" dirty="0"/>
          </a:p>
        </p:txBody>
      </p:sp>
      <p:sp>
        <p:nvSpPr>
          <p:cNvPr id="7" name="Rettangolo 6"/>
          <p:cNvSpPr/>
          <p:nvPr/>
        </p:nvSpPr>
        <p:spPr>
          <a:xfrm>
            <a:off x="0" y="3035143"/>
            <a:ext cx="3098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/>
              <a:t>Settori:</a:t>
            </a:r>
          </a:p>
          <a:p>
            <a:endParaRPr lang="it-IT" dirty="0"/>
          </a:p>
          <a:p>
            <a:pPr marL="285750" indent="-285750">
              <a:buFont typeface="Courier New"/>
              <a:buChar char="o"/>
            </a:pPr>
            <a:r>
              <a:rPr lang="it-IT" dirty="0"/>
              <a:t> Carta e cartotecnica</a:t>
            </a:r>
          </a:p>
          <a:p>
            <a:pPr marL="285750" indent="-285750">
              <a:buFont typeface="Courier New"/>
              <a:buChar char="o"/>
            </a:pPr>
            <a:r>
              <a:rPr lang="it-IT" dirty="0"/>
              <a:t> ICT</a:t>
            </a:r>
          </a:p>
          <a:p>
            <a:pPr marL="285750" indent="-285750">
              <a:buFont typeface="Courier New"/>
              <a:buChar char="o"/>
            </a:pPr>
            <a:r>
              <a:rPr lang="it-IT" dirty="0"/>
              <a:t> Meccanica</a:t>
            </a:r>
          </a:p>
          <a:p>
            <a:pPr marL="285750" indent="-285750">
              <a:buFont typeface="Courier New"/>
              <a:buChar char="o"/>
            </a:pPr>
            <a:r>
              <a:rPr lang="it-IT" dirty="0"/>
              <a:t> Plastica e Chimica</a:t>
            </a:r>
          </a:p>
          <a:p>
            <a:pPr marL="285750" indent="-285750">
              <a:buFont typeface="Courier New"/>
              <a:buChar char="o"/>
            </a:pPr>
            <a:r>
              <a:rPr lang="it-IT" dirty="0"/>
              <a:t> Impiantistica</a:t>
            </a:r>
          </a:p>
          <a:p>
            <a:endParaRPr lang="it-IT" dirty="0" smtClean="0"/>
          </a:p>
          <a:p>
            <a:r>
              <a:rPr lang="it-IT" b="1" dirty="0" smtClean="0"/>
              <a:t>N° Imprese:</a:t>
            </a:r>
          </a:p>
          <a:p>
            <a:endParaRPr lang="it-IT" b="1" dirty="0" smtClean="0"/>
          </a:p>
          <a:p>
            <a:r>
              <a:rPr lang="it-IT" dirty="0" smtClean="0"/>
              <a:t>108</a:t>
            </a:r>
          </a:p>
          <a:p>
            <a:endParaRPr lang="it-IT" b="1" dirty="0" smtClean="0"/>
          </a:p>
        </p:txBody>
      </p:sp>
      <p:sp>
        <p:nvSpPr>
          <p:cNvPr id="17" name="Rettangolo 16"/>
          <p:cNvSpPr/>
          <p:nvPr/>
        </p:nvSpPr>
        <p:spPr>
          <a:xfrm>
            <a:off x="6671733" y="3035143"/>
            <a:ext cx="247226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/>
              <a:t>Imprese che hanno partecipato al Premio:</a:t>
            </a:r>
          </a:p>
          <a:p>
            <a:endParaRPr lang="it-IT" b="1" dirty="0" smtClean="0"/>
          </a:p>
          <a:p>
            <a:pPr marL="285750" indent="-285750">
              <a:buFont typeface="Courier New"/>
              <a:buChar char="o"/>
            </a:pPr>
            <a:r>
              <a:rPr lang="it-IT" sz="1600" dirty="0" err="1" smtClean="0">
                <a:solidFill>
                  <a:srgbClr val="000000"/>
                </a:solidFill>
                <a:latin typeface="+mj-lt"/>
                <a:ea typeface="Lucida Grande"/>
                <a:cs typeface="Lucida Grande"/>
              </a:rPr>
              <a:t>Bertacchi</a:t>
            </a:r>
            <a:r>
              <a:rPr lang="it-IT" sz="1600" dirty="0" smtClean="0">
                <a:solidFill>
                  <a:srgbClr val="000000"/>
                </a:solidFill>
                <a:latin typeface="+mj-lt"/>
                <a:ea typeface="Lucida Grande"/>
                <a:cs typeface="Lucida Grande"/>
              </a:rPr>
              <a:t> &amp; Filippi Impianti s.r.l</a:t>
            </a:r>
            <a:r>
              <a:rPr lang="it-IT" sz="1600" dirty="0">
                <a:solidFill>
                  <a:srgbClr val="000000"/>
                </a:solidFill>
                <a:latin typeface="+mj-lt"/>
                <a:ea typeface="Lucida Grande"/>
                <a:cs typeface="Lucida Grande"/>
              </a:rPr>
              <a:t>.</a:t>
            </a:r>
            <a:endParaRPr lang="it-IT" sz="1600" b="1" dirty="0" smtClean="0">
              <a:latin typeface="+mj-lt"/>
            </a:endParaRPr>
          </a:p>
          <a:p>
            <a:endParaRPr lang="it-IT" b="1" dirty="0"/>
          </a:p>
          <a:p>
            <a:endParaRPr lang="it-IT" b="1" dirty="0" smtClean="0"/>
          </a:p>
          <a:p>
            <a:endParaRPr lang="it-IT" dirty="0"/>
          </a:p>
          <a:p>
            <a:endParaRPr lang="it-IT" b="1" dirty="0" smtClean="0"/>
          </a:p>
        </p:txBody>
      </p:sp>
      <p:pic>
        <p:nvPicPr>
          <p:cNvPr id="11" name="Immagine 1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65" y="2246553"/>
            <a:ext cx="2322502" cy="699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CasellaDiTesto 11"/>
          <p:cNvSpPr txBox="1"/>
          <p:nvPr/>
        </p:nvSpPr>
        <p:spPr>
          <a:xfrm>
            <a:off x="15352" y="6513036"/>
            <a:ext cx="3947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dirty="0" smtClean="0"/>
              <a:t>Fonti: dati 2013, rif. ultima </a:t>
            </a:r>
            <a:r>
              <a:rPr lang="it-IT" sz="1200" i="1" dirty="0" err="1" smtClean="0"/>
              <a:t>diap</a:t>
            </a:r>
            <a:r>
              <a:rPr lang="it-IT" sz="1200" i="1" dirty="0" smtClean="0"/>
              <a:t>.  </a:t>
            </a:r>
            <a:endParaRPr lang="it-IT" sz="1200" i="1" dirty="0"/>
          </a:p>
        </p:txBody>
      </p:sp>
      <p:sp>
        <p:nvSpPr>
          <p:cNvPr id="13" name="Rettangolo 12"/>
          <p:cNvSpPr/>
          <p:nvPr/>
        </p:nvSpPr>
        <p:spPr>
          <a:xfrm>
            <a:off x="1600200" y="327429"/>
            <a:ext cx="620520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Premio</a:t>
            </a:r>
          </a:p>
          <a:p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IMPRESA </a:t>
            </a:r>
            <a:r>
              <a:rPr lang="it-IT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più</a:t>
            </a:r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INNOVAZIONE </a:t>
            </a:r>
            <a:r>
              <a:rPr lang="it-IT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più</a:t>
            </a:r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LAVORO </a:t>
            </a:r>
            <a:r>
              <a:rPr lang="it-IT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2014</a:t>
            </a:r>
            <a:endParaRPr lang="it-IT" dirty="0"/>
          </a:p>
        </p:txBody>
      </p:sp>
      <p:pic>
        <p:nvPicPr>
          <p:cNvPr id="14" name="Immagine 1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65" y="1"/>
            <a:ext cx="1047735" cy="1423738"/>
          </a:xfrm>
          <a:prstGeom prst="rect">
            <a:avLst/>
          </a:prstGeom>
          <a:ln w="25400">
            <a:noFill/>
          </a:ln>
        </p:spPr>
      </p:pic>
      <p:sp>
        <p:nvSpPr>
          <p:cNvPr id="16" name="CasellaDiTesto 15"/>
          <p:cNvSpPr txBox="1"/>
          <p:nvPr/>
        </p:nvSpPr>
        <p:spPr>
          <a:xfrm>
            <a:off x="6823107" y="6334780"/>
            <a:ext cx="2320893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1400" dirty="0" smtClean="0"/>
              <a:t>Le sedi degli enti gestori dei Poli</a:t>
            </a:r>
            <a:endParaRPr lang="it-IT" sz="1400" dirty="0"/>
          </a:p>
        </p:txBody>
      </p:sp>
      <p:pic>
        <p:nvPicPr>
          <p:cNvPr id="15" name="Picture 9" descr="C:\Users\Emanuele\Desktop\cartina_toscana_800_800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26367" y="3126896"/>
            <a:ext cx="3407753" cy="3464404"/>
          </a:xfrm>
          <a:prstGeom prst="rect">
            <a:avLst/>
          </a:prstGeom>
          <a:noFill/>
        </p:spPr>
      </p:pic>
      <p:sp>
        <p:nvSpPr>
          <p:cNvPr id="18" name="Ovale 17"/>
          <p:cNvSpPr/>
          <p:nvPr/>
        </p:nvSpPr>
        <p:spPr>
          <a:xfrm>
            <a:off x="3841654" y="3979457"/>
            <a:ext cx="168284" cy="169043"/>
          </a:xfrm>
          <a:prstGeom prst="ellipse">
            <a:avLst/>
          </a:prstGeom>
          <a:solidFill>
            <a:srgbClr val="FF00FF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Anello 20"/>
          <p:cNvSpPr/>
          <p:nvPr/>
        </p:nvSpPr>
        <p:spPr>
          <a:xfrm>
            <a:off x="3971006" y="4191471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3" name="Anello 22"/>
          <p:cNvSpPr/>
          <p:nvPr/>
        </p:nvSpPr>
        <p:spPr>
          <a:xfrm>
            <a:off x="4949693" y="4990681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4" name="Anello 23"/>
          <p:cNvSpPr/>
          <p:nvPr/>
        </p:nvSpPr>
        <p:spPr>
          <a:xfrm>
            <a:off x="3316169" y="3656303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13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28600" y="1718407"/>
            <a:ext cx="8915400" cy="877824"/>
          </a:xfrm>
        </p:spPr>
        <p:txBody>
          <a:bodyPr>
            <a:normAutofit/>
          </a:bodyPr>
          <a:lstStyle/>
          <a:p>
            <a:pPr algn="r"/>
            <a:r>
              <a:rPr lang="it-IT" sz="2000" dirty="0" smtClean="0"/>
              <a:t>Polo Lapideo </a:t>
            </a:r>
            <a:endParaRPr lang="it-IT" sz="2000" dirty="0"/>
          </a:p>
        </p:txBody>
      </p:sp>
      <p:sp>
        <p:nvSpPr>
          <p:cNvPr id="7" name="Rettangolo 6"/>
          <p:cNvSpPr/>
          <p:nvPr/>
        </p:nvSpPr>
        <p:spPr>
          <a:xfrm>
            <a:off x="0" y="3035143"/>
            <a:ext cx="247226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/>
              <a:t>Settori:</a:t>
            </a:r>
          </a:p>
          <a:p>
            <a:pPr marL="285750" indent="-285750">
              <a:buFont typeface="Courier New"/>
              <a:buChar char="o"/>
            </a:pPr>
            <a:r>
              <a:rPr lang="it-IT" dirty="0"/>
              <a:t>Lapideo</a:t>
            </a:r>
          </a:p>
          <a:p>
            <a:pPr marL="285750" indent="-285750">
              <a:buFont typeface="Courier New"/>
              <a:buChar char="o"/>
            </a:pPr>
            <a:r>
              <a:rPr lang="it-IT" dirty="0" smtClean="0"/>
              <a:t>Estrattivo</a:t>
            </a:r>
            <a:endParaRPr lang="it-IT" dirty="0"/>
          </a:p>
          <a:p>
            <a:endParaRPr lang="it-IT" b="1" dirty="0" smtClean="0"/>
          </a:p>
          <a:p>
            <a:endParaRPr lang="it-IT" dirty="0"/>
          </a:p>
          <a:p>
            <a:pPr marL="285750" indent="-285750">
              <a:buFont typeface="Courier New"/>
              <a:buChar char="o"/>
            </a:pPr>
            <a:endParaRPr lang="it-IT" dirty="0" smtClean="0"/>
          </a:p>
          <a:p>
            <a:pPr marL="285750" indent="-285750">
              <a:buFont typeface="Courier New"/>
              <a:buChar char="o"/>
            </a:pPr>
            <a:endParaRPr lang="it-IT" dirty="0" smtClean="0"/>
          </a:p>
          <a:p>
            <a:r>
              <a:rPr lang="it-IT" b="1" dirty="0" smtClean="0"/>
              <a:t>N° Imprese:</a:t>
            </a:r>
          </a:p>
          <a:p>
            <a:r>
              <a:rPr lang="it-IT" b="1" dirty="0" smtClean="0"/>
              <a:t>109</a:t>
            </a:r>
          </a:p>
          <a:p>
            <a:endParaRPr lang="it-IT" b="1" dirty="0" smtClean="0"/>
          </a:p>
          <a:p>
            <a:endParaRPr lang="it-IT" b="1" dirty="0" smtClean="0"/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65" y="1"/>
            <a:ext cx="1047735" cy="1423738"/>
          </a:xfrm>
          <a:prstGeom prst="rect">
            <a:avLst/>
          </a:prstGeom>
          <a:ln w="25400">
            <a:noFill/>
          </a:ln>
        </p:spPr>
      </p:pic>
      <p:sp>
        <p:nvSpPr>
          <p:cNvPr id="3" name="CasellaDiTesto 2"/>
          <p:cNvSpPr txBox="1"/>
          <p:nvPr/>
        </p:nvSpPr>
        <p:spPr>
          <a:xfrm>
            <a:off x="15352" y="6513036"/>
            <a:ext cx="3947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dirty="0" smtClean="0"/>
              <a:t>Fonti: dati 2013, rif. ultima </a:t>
            </a:r>
            <a:r>
              <a:rPr lang="it-IT" sz="1200" i="1" dirty="0" err="1" smtClean="0"/>
              <a:t>diap</a:t>
            </a:r>
            <a:r>
              <a:rPr lang="it-IT" sz="1200" i="1" dirty="0" smtClean="0"/>
              <a:t>.  </a:t>
            </a:r>
            <a:endParaRPr lang="it-IT" sz="1200" i="1" dirty="0"/>
          </a:p>
        </p:txBody>
      </p:sp>
      <p:sp>
        <p:nvSpPr>
          <p:cNvPr id="13" name="Rettangolo 12"/>
          <p:cNvSpPr/>
          <p:nvPr/>
        </p:nvSpPr>
        <p:spPr>
          <a:xfrm>
            <a:off x="1600200" y="327429"/>
            <a:ext cx="620520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Premio</a:t>
            </a:r>
          </a:p>
          <a:p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IMPRESA </a:t>
            </a:r>
            <a:r>
              <a:rPr lang="it-IT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più</a:t>
            </a:r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INNOVAZIONE </a:t>
            </a:r>
            <a:r>
              <a:rPr lang="it-IT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più</a:t>
            </a:r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LAVORO </a:t>
            </a:r>
            <a:r>
              <a:rPr lang="it-IT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2014</a:t>
            </a:r>
            <a:endParaRPr lang="it-IT" dirty="0"/>
          </a:p>
        </p:txBody>
      </p:sp>
      <p:pic>
        <p:nvPicPr>
          <p:cNvPr id="19" name="Immagine 18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006901"/>
            <a:ext cx="2786050" cy="1000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CasellaDiTesto 34"/>
          <p:cNvSpPr txBox="1"/>
          <p:nvPr/>
        </p:nvSpPr>
        <p:spPr>
          <a:xfrm>
            <a:off x="6823107" y="6334780"/>
            <a:ext cx="2320893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1400" dirty="0" smtClean="0"/>
              <a:t>Le sedi degli enti gestori dei Poli</a:t>
            </a:r>
            <a:endParaRPr lang="it-IT" sz="1400" dirty="0"/>
          </a:p>
        </p:txBody>
      </p:sp>
      <p:pic>
        <p:nvPicPr>
          <p:cNvPr id="16" name="Picture 9" descr="C:\Users\Emanuele\Desktop\cartina_toscana_800_800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26367" y="3126896"/>
            <a:ext cx="3407753" cy="3464404"/>
          </a:xfrm>
          <a:prstGeom prst="rect">
            <a:avLst/>
          </a:prstGeom>
          <a:noFill/>
        </p:spPr>
      </p:pic>
      <p:sp>
        <p:nvSpPr>
          <p:cNvPr id="17" name="Ovale 16"/>
          <p:cNvSpPr/>
          <p:nvPr/>
        </p:nvSpPr>
        <p:spPr>
          <a:xfrm>
            <a:off x="3841654" y="3979457"/>
            <a:ext cx="168284" cy="169043"/>
          </a:xfrm>
          <a:prstGeom prst="ellipse">
            <a:avLst/>
          </a:prstGeom>
          <a:solidFill>
            <a:srgbClr val="FF00FF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Anello 17"/>
          <p:cNvSpPr/>
          <p:nvPr/>
        </p:nvSpPr>
        <p:spPr>
          <a:xfrm>
            <a:off x="3971006" y="4191471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5" name="Anello 24"/>
          <p:cNvSpPr/>
          <p:nvPr/>
        </p:nvSpPr>
        <p:spPr>
          <a:xfrm>
            <a:off x="4949693" y="4990681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6" name="Anello 25"/>
          <p:cNvSpPr/>
          <p:nvPr/>
        </p:nvSpPr>
        <p:spPr>
          <a:xfrm>
            <a:off x="3316169" y="3656303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7" name="Rettangolo 26"/>
          <p:cNvSpPr/>
          <p:nvPr/>
        </p:nvSpPr>
        <p:spPr>
          <a:xfrm>
            <a:off x="6671733" y="3035143"/>
            <a:ext cx="247226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/>
              <a:t>Imprese che hanno partecipato al Premio:</a:t>
            </a:r>
          </a:p>
          <a:p>
            <a:endParaRPr lang="it-IT" b="1" dirty="0" smtClean="0"/>
          </a:p>
          <a:p>
            <a:pPr marL="285750" indent="-285750">
              <a:buFont typeface="Courier New"/>
              <a:buChar char="o"/>
            </a:pPr>
            <a:r>
              <a:rPr lang="it-IT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Mauro Morelli Marmi</a:t>
            </a:r>
            <a:endParaRPr lang="it-IT" b="1" dirty="0" smtClean="0"/>
          </a:p>
          <a:p>
            <a:endParaRPr lang="it-IT" b="1" dirty="0"/>
          </a:p>
          <a:p>
            <a:endParaRPr lang="it-IT" b="1" dirty="0" smtClean="0"/>
          </a:p>
          <a:p>
            <a:endParaRPr lang="it-IT" dirty="0"/>
          </a:p>
          <a:p>
            <a:endParaRPr lang="it-IT" b="1" dirty="0" smtClean="0"/>
          </a:p>
        </p:txBody>
      </p:sp>
    </p:spTree>
    <p:extLst>
      <p:ext uri="{BB962C8B-B14F-4D97-AF65-F5344CB8AC3E}">
        <p14:creationId xmlns:p14="http://schemas.microsoft.com/office/powerpoint/2010/main" val="405610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28600" y="1718407"/>
            <a:ext cx="8915400" cy="877824"/>
          </a:xfrm>
        </p:spPr>
        <p:txBody>
          <a:bodyPr>
            <a:normAutofit/>
          </a:bodyPr>
          <a:lstStyle/>
          <a:p>
            <a:pPr algn="r"/>
            <a:r>
              <a:rPr lang="pt-BR" sz="2400" dirty="0" smtClean="0"/>
              <a:t>Polo </a:t>
            </a:r>
            <a:r>
              <a:rPr lang="pt-BR" sz="2400" dirty="0" err="1" smtClean="0"/>
              <a:t>Nautico</a:t>
            </a:r>
            <a:r>
              <a:rPr lang="pt-BR" sz="2400" dirty="0" smtClean="0"/>
              <a:t> e </a:t>
            </a:r>
            <a:r>
              <a:rPr lang="pt-BR" sz="2400" dirty="0" err="1" smtClean="0"/>
              <a:t>Tecnologie</a:t>
            </a:r>
            <a:r>
              <a:rPr lang="pt-BR" sz="2400" dirty="0" smtClean="0"/>
              <a:t> per Il Mare</a:t>
            </a:r>
            <a:endParaRPr lang="pt-BR" sz="2400" dirty="0"/>
          </a:p>
        </p:txBody>
      </p:sp>
      <p:sp>
        <p:nvSpPr>
          <p:cNvPr id="7" name="Rettangolo 6"/>
          <p:cNvSpPr/>
          <p:nvPr/>
        </p:nvSpPr>
        <p:spPr>
          <a:xfrm>
            <a:off x="0" y="3035143"/>
            <a:ext cx="3098800" cy="2862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/>
              <a:t>Settori:</a:t>
            </a:r>
          </a:p>
          <a:p>
            <a:endParaRPr lang="it-IT" b="1" dirty="0" smtClean="0"/>
          </a:p>
          <a:p>
            <a:pPr marL="285750" indent="-285750">
              <a:buFont typeface="Courier New"/>
              <a:buChar char="o"/>
            </a:pPr>
            <a:r>
              <a:rPr lang="it-IT" dirty="0"/>
              <a:t> Nautica (cantieristica, produzione accessori, servizi)</a:t>
            </a:r>
          </a:p>
          <a:p>
            <a:endParaRPr lang="it-IT" dirty="0" smtClean="0"/>
          </a:p>
          <a:p>
            <a:r>
              <a:rPr lang="it-IT" b="1" dirty="0" smtClean="0"/>
              <a:t>N° Imprese:</a:t>
            </a:r>
          </a:p>
          <a:p>
            <a:endParaRPr lang="it-IT" b="1" dirty="0" smtClean="0"/>
          </a:p>
          <a:p>
            <a:r>
              <a:rPr lang="it-IT" dirty="0" smtClean="0"/>
              <a:t>304</a:t>
            </a:r>
          </a:p>
          <a:p>
            <a:endParaRPr lang="it-IT" b="1" dirty="0" smtClean="0"/>
          </a:p>
        </p:txBody>
      </p:sp>
      <p:sp>
        <p:nvSpPr>
          <p:cNvPr id="17" name="Rettangolo 16"/>
          <p:cNvSpPr/>
          <p:nvPr/>
        </p:nvSpPr>
        <p:spPr>
          <a:xfrm>
            <a:off x="6671733" y="3008521"/>
            <a:ext cx="2472267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/>
              <a:t>Imprese che hanno partecipato al Premio:</a:t>
            </a:r>
          </a:p>
          <a:p>
            <a:endParaRPr lang="it-IT" b="1" dirty="0" smtClean="0"/>
          </a:p>
          <a:p>
            <a:pPr marL="285750" indent="-285750">
              <a:buFont typeface="Courier New"/>
              <a:buChar char="o"/>
            </a:pPr>
            <a:r>
              <a:rPr lang="it-IT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Opus Automazione </a:t>
            </a:r>
            <a:r>
              <a:rPr lang="it-IT" dirty="0" err="1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s.p.a.</a:t>
            </a:r>
            <a:r>
              <a:rPr lang="it-IT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 *</a:t>
            </a:r>
            <a:endParaRPr lang="it-IT" dirty="0"/>
          </a:p>
          <a:p>
            <a:endParaRPr lang="it-IT" dirty="0"/>
          </a:p>
          <a:p>
            <a:endParaRPr lang="it-IT" b="1" dirty="0" smtClean="0"/>
          </a:p>
        </p:txBody>
      </p:sp>
      <p:pic>
        <p:nvPicPr>
          <p:cNvPr id="10" name="Immagine 9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43366"/>
            <a:ext cx="2285984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9565" y="5254548"/>
            <a:ext cx="2571672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CasellaDiTesto 11"/>
          <p:cNvSpPr txBox="1"/>
          <p:nvPr/>
        </p:nvSpPr>
        <p:spPr>
          <a:xfrm>
            <a:off x="2781300" y="6596390"/>
            <a:ext cx="45381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 smtClean="0"/>
              <a:t>* Imprese che sono aggregate a più di un polo</a:t>
            </a:r>
            <a:endParaRPr lang="it-IT" sz="1100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15352" y="6513036"/>
            <a:ext cx="3947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dirty="0" smtClean="0"/>
              <a:t>Fonti: dati 2013, rif. ultima </a:t>
            </a:r>
            <a:r>
              <a:rPr lang="it-IT" sz="1200" i="1" dirty="0" err="1" smtClean="0"/>
              <a:t>diap</a:t>
            </a:r>
            <a:r>
              <a:rPr lang="it-IT" sz="1200" i="1" dirty="0" smtClean="0"/>
              <a:t>.  </a:t>
            </a:r>
            <a:endParaRPr lang="it-IT" sz="1200" i="1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7150100" y="4946134"/>
            <a:ext cx="1155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DTR</a:t>
            </a:r>
            <a:endParaRPr lang="it-IT" dirty="0"/>
          </a:p>
        </p:txBody>
      </p:sp>
      <p:pic>
        <p:nvPicPr>
          <p:cNvPr id="15" name="Immagine 1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65" y="1"/>
            <a:ext cx="1047735" cy="1423738"/>
          </a:xfrm>
          <a:prstGeom prst="rect">
            <a:avLst/>
          </a:prstGeom>
          <a:ln w="25400">
            <a:noFill/>
          </a:ln>
        </p:spPr>
      </p:pic>
      <p:sp>
        <p:nvSpPr>
          <p:cNvPr id="16" name="Rettangolo 15"/>
          <p:cNvSpPr/>
          <p:nvPr/>
        </p:nvSpPr>
        <p:spPr>
          <a:xfrm>
            <a:off x="1600200" y="327429"/>
            <a:ext cx="620520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Premio</a:t>
            </a:r>
          </a:p>
          <a:p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IMPRESA </a:t>
            </a:r>
            <a:r>
              <a:rPr lang="it-IT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più</a:t>
            </a:r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INNOVAZIONE </a:t>
            </a:r>
            <a:r>
              <a:rPr lang="it-IT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più</a:t>
            </a:r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LAVORO </a:t>
            </a:r>
            <a:r>
              <a:rPr lang="it-IT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2014</a:t>
            </a:r>
            <a:endParaRPr lang="it-IT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6823107" y="6334780"/>
            <a:ext cx="2320893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1400" dirty="0" smtClean="0"/>
              <a:t>Le sedi degli enti gestori dei Poli</a:t>
            </a:r>
            <a:endParaRPr lang="it-IT" sz="1400" dirty="0"/>
          </a:p>
        </p:txBody>
      </p:sp>
      <p:pic>
        <p:nvPicPr>
          <p:cNvPr id="18" name="Picture 9" descr="C:\Users\Emanuele\Desktop\cartina_toscana_800_800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26367" y="3126896"/>
            <a:ext cx="3407753" cy="3464404"/>
          </a:xfrm>
          <a:prstGeom prst="rect">
            <a:avLst/>
          </a:prstGeom>
          <a:noFill/>
        </p:spPr>
      </p:pic>
      <p:sp>
        <p:nvSpPr>
          <p:cNvPr id="20" name="Ovale 19"/>
          <p:cNvSpPr/>
          <p:nvPr/>
        </p:nvSpPr>
        <p:spPr>
          <a:xfrm>
            <a:off x="3622579" y="4074707"/>
            <a:ext cx="168284" cy="169043"/>
          </a:xfrm>
          <a:prstGeom prst="ellipse">
            <a:avLst/>
          </a:prstGeom>
          <a:solidFill>
            <a:srgbClr val="FF00FF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Anello 20"/>
          <p:cNvSpPr/>
          <p:nvPr/>
        </p:nvSpPr>
        <p:spPr>
          <a:xfrm>
            <a:off x="4132931" y="4581996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2" name="Anello 21"/>
          <p:cNvSpPr/>
          <p:nvPr/>
        </p:nvSpPr>
        <p:spPr>
          <a:xfrm>
            <a:off x="3978143" y="5162131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3" name="Anello 22"/>
          <p:cNvSpPr/>
          <p:nvPr/>
        </p:nvSpPr>
        <p:spPr>
          <a:xfrm>
            <a:off x="3316169" y="3656303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4" name="Anello 23"/>
          <p:cNvSpPr/>
          <p:nvPr/>
        </p:nvSpPr>
        <p:spPr>
          <a:xfrm>
            <a:off x="4635368" y="5990806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24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9" descr="C:\Users\Emanuele\Desktop\cartina_toscana_800_80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6367" y="3126896"/>
            <a:ext cx="3407753" cy="3464404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28600" y="1718407"/>
            <a:ext cx="8915400" cy="877824"/>
          </a:xfrm>
        </p:spPr>
        <p:txBody>
          <a:bodyPr>
            <a:normAutofit/>
          </a:bodyPr>
          <a:lstStyle/>
          <a:p>
            <a:pPr algn="r"/>
            <a:r>
              <a:rPr lang="pt-BR" sz="3200" dirty="0" smtClean="0"/>
              <a:t>Polo Sistena degli interni</a:t>
            </a:r>
            <a:endParaRPr lang="pt-BR" sz="3200" dirty="0"/>
          </a:p>
        </p:txBody>
      </p:sp>
      <p:sp>
        <p:nvSpPr>
          <p:cNvPr id="7" name="Rettangolo 6"/>
          <p:cNvSpPr/>
          <p:nvPr/>
        </p:nvSpPr>
        <p:spPr>
          <a:xfrm>
            <a:off x="0" y="3035143"/>
            <a:ext cx="3098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/>
              <a:t>Settori:</a:t>
            </a:r>
          </a:p>
          <a:p>
            <a:endParaRPr lang="it-IT" b="1" dirty="0" smtClean="0"/>
          </a:p>
          <a:p>
            <a:pPr marL="285750" indent="-285750">
              <a:buFont typeface="Courier New"/>
              <a:buChar char="o"/>
            </a:pPr>
            <a:r>
              <a:rPr lang="it-IT" dirty="0"/>
              <a:t> Carta e cartotecnica</a:t>
            </a:r>
          </a:p>
          <a:p>
            <a:pPr marL="285750" indent="-285750">
              <a:buFont typeface="Courier New"/>
              <a:buChar char="o"/>
            </a:pPr>
            <a:r>
              <a:rPr lang="it-IT" dirty="0"/>
              <a:t> Mobile</a:t>
            </a:r>
          </a:p>
          <a:p>
            <a:pPr marL="285750" indent="-285750">
              <a:buFont typeface="Courier New"/>
              <a:buChar char="o"/>
            </a:pPr>
            <a:r>
              <a:rPr lang="it-IT" dirty="0"/>
              <a:t> Arredamento</a:t>
            </a:r>
          </a:p>
          <a:p>
            <a:pPr marL="285750" indent="-285750">
              <a:buFont typeface="Courier New"/>
              <a:buChar char="o"/>
            </a:pPr>
            <a:r>
              <a:rPr lang="it-IT" dirty="0"/>
              <a:t> Nautica </a:t>
            </a:r>
          </a:p>
          <a:p>
            <a:pPr marL="285750" indent="-285750">
              <a:buFont typeface="Courier New"/>
              <a:buChar char="o"/>
            </a:pPr>
            <a:r>
              <a:rPr lang="it-IT" dirty="0"/>
              <a:t> </a:t>
            </a:r>
            <a:r>
              <a:rPr lang="it-IT" dirty="0" err="1"/>
              <a:t>Camperistica</a:t>
            </a:r>
            <a:endParaRPr lang="it-IT" dirty="0"/>
          </a:p>
          <a:p>
            <a:pPr marL="285750" indent="-285750">
              <a:buFont typeface="Courier New"/>
              <a:buChar char="o"/>
            </a:pPr>
            <a:r>
              <a:rPr lang="it-IT" dirty="0"/>
              <a:t> Complementi d‘arredo</a:t>
            </a:r>
          </a:p>
          <a:p>
            <a:endParaRPr lang="it-IT" dirty="0" smtClean="0"/>
          </a:p>
          <a:p>
            <a:r>
              <a:rPr lang="it-IT" b="1" dirty="0" smtClean="0"/>
              <a:t>N° Imprese:  </a:t>
            </a:r>
            <a:r>
              <a:rPr lang="it-IT" dirty="0" smtClean="0"/>
              <a:t>248</a:t>
            </a:r>
          </a:p>
          <a:p>
            <a:endParaRPr lang="it-IT" b="1" dirty="0" smtClean="0"/>
          </a:p>
        </p:txBody>
      </p:sp>
      <p:sp>
        <p:nvSpPr>
          <p:cNvPr id="17" name="Rettangolo 16"/>
          <p:cNvSpPr/>
          <p:nvPr/>
        </p:nvSpPr>
        <p:spPr>
          <a:xfrm>
            <a:off x="6671733" y="3008521"/>
            <a:ext cx="247226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/>
              <a:t>Imprese che hanno partecipato al Premio:</a:t>
            </a:r>
          </a:p>
          <a:p>
            <a:endParaRPr lang="it-IT" b="1" dirty="0" smtClean="0"/>
          </a:p>
          <a:p>
            <a:pPr marL="285750" indent="-285750">
              <a:buFont typeface="Courier New"/>
              <a:buChar char="o"/>
            </a:pPr>
            <a:r>
              <a:rPr lang="it-IT" dirty="0"/>
              <a:t>Mauro Morelli Marmi </a:t>
            </a:r>
            <a:r>
              <a:rPr lang="it-IT" dirty="0" smtClean="0"/>
              <a:t>*</a:t>
            </a:r>
          </a:p>
          <a:p>
            <a:pPr marL="285750" indent="-285750">
              <a:buFont typeface="Courier New"/>
              <a:buChar char="o"/>
            </a:pPr>
            <a:r>
              <a:rPr lang="it-IT" dirty="0" smtClean="0"/>
              <a:t>TRIGANO </a:t>
            </a:r>
            <a:r>
              <a:rPr lang="it-IT" dirty="0" err="1" smtClean="0"/>
              <a:t>s.p.a.</a:t>
            </a:r>
            <a:endParaRPr lang="it-IT" dirty="0" smtClean="0"/>
          </a:p>
          <a:p>
            <a:pPr marL="285750" indent="-285750">
              <a:buFont typeface="Courier New"/>
              <a:buChar char="o"/>
            </a:pPr>
            <a:r>
              <a:rPr lang="it-IT" dirty="0" smtClean="0"/>
              <a:t>Maggi </a:t>
            </a:r>
            <a:r>
              <a:rPr lang="it-IT" dirty="0" err="1"/>
              <a:t>Engineering</a:t>
            </a:r>
            <a:r>
              <a:rPr lang="it-IT" dirty="0"/>
              <a:t> </a:t>
            </a:r>
            <a:r>
              <a:rPr lang="it-IT" dirty="0" smtClean="0"/>
              <a:t>s.r.l.</a:t>
            </a:r>
          </a:p>
          <a:p>
            <a:pPr marL="285750" indent="-285750">
              <a:buFont typeface="Courier New"/>
              <a:buChar char="o"/>
            </a:pPr>
            <a:r>
              <a:rPr lang="it-IT" dirty="0" smtClean="0"/>
              <a:t>LAIKA </a:t>
            </a:r>
            <a:r>
              <a:rPr lang="it-IT" dirty="0" err="1"/>
              <a:t>Caravans</a:t>
            </a:r>
            <a:r>
              <a:rPr lang="it-IT" dirty="0"/>
              <a:t> </a:t>
            </a:r>
            <a:r>
              <a:rPr lang="it-IT" dirty="0" err="1"/>
              <a:t>s.p.a.</a:t>
            </a:r>
            <a:r>
              <a:rPr lang="it-IT" dirty="0"/>
              <a:t> </a:t>
            </a:r>
          </a:p>
          <a:p>
            <a:endParaRPr lang="it-IT" b="1" dirty="0" smtClean="0"/>
          </a:p>
        </p:txBody>
      </p:sp>
      <p:pic>
        <p:nvPicPr>
          <p:cNvPr id="12" name="Immagine 1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39041"/>
            <a:ext cx="3000364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15352" y="6513036"/>
            <a:ext cx="3947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dirty="0" smtClean="0"/>
              <a:t>Fonti: dati 2013, rif. ultima </a:t>
            </a:r>
            <a:r>
              <a:rPr lang="it-IT" sz="1200" i="1" dirty="0" err="1" smtClean="0"/>
              <a:t>diap</a:t>
            </a:r>
            <a:r>
              <a:rPr lang="it-IT" sz="1200" i="1" dirty="0" smtClean="0"/>
              <a:t>.  </a:t>
            </a:r>
            <a:endParaRPr lang="it-IT" sz="1200" i="1" dirty="0"/>
          </a:p>
        </p:txBody>
      </p:sp>
      <p:pic>
        <p:nvPicPr>
          <p:cNvPr id="14" name="Immagine 1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65" y="1"/>
            <a:ext cx="1047735" cy="1423738"/>
          </a:xfrm>
          <a:prstGeom prst="rect">
            <a:avLst/>
          </a:prstGeom>
          <a:ln w="25400">
            <a:noFill/>
          </a:ln>
        </p:spPr>
      </p:pic>
      <p:sp>
        <p:nvSpPr>
          <p:cNvPr id="15" name="Rettangolo 14"/>
          <p:cNvSpPr/>
          <p:nvPr/>
        </p:nvSpPr>
        <p:spPr>
          <a:xfrm>
            <a:off x="1600200" y="327429"/>
            <a:ext cx="620520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Premio</a:t>
            </a:r>
          </a:p>
          <a:p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IMPRESA </a:t>
            </a:r>
            <a:r>
              <a:rPr lang="it-IT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più</a:t>
            </a:r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INNOVAZIONE </a:t>
            </a:r>
            <a:r>
              <a:rPr lang="it-IT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più</a:t>
            </a:r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LAVORO </a:t>
            </a:r>
            <a:r>
              <a:rPr lang="it-IT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2014</a:t>
            </a:r>
            <a:endParaRPr lang="it-IT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2781300" y="6596390"/>
            <a:ext cx="45381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 smtClean="0"/>
              <a:t>* Imprese che sono aggregate a più di un polo</a:t>
            </a:r>
            <a:endParaRPr lang="it-IT" sz="1100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6823107" y="6334780"/>
            <a:ext cx="2320893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1400" dirty="0" smtClean="0"/>
              <a:t>Le sedi degli enti gestori dei Poli</a:t>
            </a:r>
            <a:endParaRPr lang="it-IT" sz="1400" dirty="0"/>
          </a:p>
        </p:txBody>
      </p:sp>
      <p:sp>
        <p:nvSpPr>
          <p:cNvPr id="21" name="Ovale 20"/>
          <p:cNvSpPr/>
          <p:nvPr/>
        </p:nvSpPr>
        <p:spPr>
          <a:xfrm>
            <a:off x="4962525" y="4876800"/>
            <a:ext cx="168284" cy="169043"/>
          </a:xfrm>
          <a:prstGeom prst="ellipse">
            <a:avLst/>
          </a:prstGeom>
          <a:solidFill>
            <a:srgbClr val="FF00FF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Anello 21"/>
          <p:cNvSpPr/>
          <p:nvPr/>
        </p:nvSpPr>
        <p:spPr>
          <a:xfrm>
            <a:off x="4132931" y="4581996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3" name="Anello 22"/>
          <p:cNvSpPr/>
          <p:nvPr/>
        </p:nvSpPr>
        <p:spPr>
          <a:xfrm>
            <a:off x="3978143" y="5162131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4" name="Anello 23"/>
          <p:cNvSpPr/>
          <p:nvPr/>
        </p:nvSpPr>
        <p:spPr>
          <a:xfrm>
            <a:off x="5130809" y="3975027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5" name="Anello 24"/>
          <p:cNvSpPr/>
          <p:nvPr/>
        </p:nvSpPr>
        <p:spPr>
          <a:xfrm>
            <a:off x="4937518" y="4154451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56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28600" y="1718407"/>
            <a:ext cx="8915400" cy="877824"/>
          </a:xfrm>
        </p:spPr>
        <p:txBody>
          <a:bodyPr>
            <a:noAutofit/>
          </a:bodyPr>
          <a:lstStyle/>
          <a:p>
            <a:pPr algn="r"/>
            <a:r>
              <a:rPr lang="pt-BR" sz="2400" dirty="0" smtClean="0"/>
              <a:t>Polo </a:t>
            </a:r>
            <a:r>
              <a:rPr lang="pt-BR" sz="2400" dirty="0" err="1" smtClean="0"/>
              <a:t>Tecnologie</a:t>
            </a:r>
            <a:r>
              <a:rPr lang="pt-BR" sz="2400" dirty="0" smtClean="0"/>
              <a:t> per </a:t>
            </a:r>
            <a:r>
              <a:rPr lang="pt-BR" sz="2400" dirty="0" err="1"/>
              <a:t>l</a:t>
            </a:r>
            <a:r>
              <a:rPr lang="pt-BR" sz="2400" dirty="0" err="1" smtClean="0"/>
              <a:t>e</a:t>
            </a:r>
            <a:r>
              <a:rPr lang="pt-BR" sz="2400" dirty="0" smtClean="0"/>
              <a:t> </a:t>
            </a:r>
            <a:r>
              <a:rPr lang="pt-BR" sz="2400" dirty="0" err="1" smtClean="0"/>
              <a:t>Energie</a:t>
            </a:r>
            <a:r>
              <a:rPr lang="pt-BR" sz="2400" dirty="0" smtClean="0"/>
              <a:t> </a:t>
            </a:r>
            <a:r>
              <a:rPr lang="pt-BR" sz="2400" dirty="0" err="1" smtClean="0"/>
              <a:t>Rinnovabili</a:t>
            </a:r>
            <a:r>
              <a:rPr lang="pt-BR" sz="2400" dirty="0" smtClean="0"/>
              <a:t> e </a:t>
            </a:r>
            <a:r>
              <a:rPr lang="pt-BR" sz="2400" dirty="0" err="1" smtClean="0"/>
              <a:t>Risparmio</a:t>
            </a:r>
            <a:r>
              <a:rPr lang="pt-BR" sz="2400" dirty="0" smtClean="0"/>
              <a:t> </a:t>
            </a:r>
            <a:r>
              <a:rPr lang="pt-BR" sz="2400" dirty="0" err="1" smtClean="0"/>
              <a:t>Energertico</a:t>
            </a:r>
            <a:endParaRPr lang="pt-BR" sz="2400" dirty="0"/>
          </a:p>
        </p:txBody>
      </p:sp>
      <p:sp>
        <p:nvSpPr>
          <p:cNvPr id="7" name="Rettangolo 6"/>
          <p:cNvSpPr/>
          <p:nvPr/>
        </p:nvSpPr>
        <p:spPr>
          <a:xfrm>
            <a:off x="0" y="3001277"/>
            <a:ext cx="30988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/>
              <a:t>Settori:</a:t>
            </a:r>
          </a:p>
          <a:p>
            <a:endParaRPr lang="it-IT" dirty="0"/>
          </a:p>
          <a:p>
            <a:pPr marL="285750" indent="-285750">
              <a:buFont typeface="Courier New"/>
              <a:buChar char="o"/>
            </a:pPr>
            <a:r>
              <a:rPr lang="it-IT" dirty="0"/>
              <a:t>Energie rinnovabili </a:t>
            </a:r>
          </a:p>
          <a:p>
            <a:pPr marL="285750" indent="-285750">
              <a:buFont typeface="Courier New"/>
              <a:buChar char="o"/>
            </a:pPr>
            <a:r>
              <a:rPr lang="it-IT" dirty="0"/>
              <a:t> Risparmio energetico</a:t>
            </a:r>
          </a:p>
          <a:p>
            <a:endParaRPr lang="it-IT" dirty="0" smtClean="0"/>
          </a:p>
          <a:p>
            <a:r>
              <a:rPr lang="it-IT" b="1" dirty="0" smtClean="0"/>
              <a:t>N° Imprese:  </a:t>
            </a:r>
            <a:r>
              <a:rPr lang="it-IT" dirty="0" smtClean="0"/>
              <a:t>324</a:t>
            </a:r>
            <a:endParaRPr lang="it-IT" dirty="0"/>
          </a:p>
          <a:p>
            <a:endParaRPr lang="it-IT" b="1" dirty="0" smtClean="0"/>
          </a:p>
        </p:txBody>
      </p:sp>
      <p:sp>
        <p:nvSpPr>
          <p:cNvPr id="17" name="Rettangolo 16"/>
          <p:cNvSpPr/>
          <p:nvPr/>
        </p:nvSpPr>
        <p:spPr>
          <a:xfrm>
            <a:off x="6671733" y="3008521"/>
            <a:ext cx="247226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/>
              <a:t>Imprese che hanno partecipato al Premio:</a:t>
            </a:r>
          </a:p>
          <a:p>
            <a:endParaRPr lang="it-IT" b="1" dirty="0" smtClean="0"/>
          </a:p>
          <a:p>
            <a:pPr marL="285750" indent="-285750">
              <a:buFont typeface="Courier New"/>
              <a:buChar char="o"/>
            </a:pPr>
            <a:r>
              <a:rPr lang="it-IT" dirty="0" smtClean="0"/>
              <a:t>Green </a:t>
            </a:r>
            <a:r>
              <a:rPr lang="it-IT" dirty="0" err="1" smtClean="0"/>
              <a:t>Engineering</a:t>
            </a:r>
            <a:r>
              <a:rPr lang="it-IT" dirty="0" smtClean="0"/>
              <a:t> s.r.l. *</a:t>
            </a:r>
          </a:p>
          <a:p>
            <a:pPr marL="285750" indent="-285750">
              <a:buFont typeface="Courier New"/>
              <a:buChar char="o"/>
            </a:pPr>
            <a:r>
              <a:rPr lang="it-IT" dirty="0" smtClean="0"/>
              <a:t>Massa Spin-off s.r.l.*</a:t>
            </a:r>
          </a:p>
          <a:p>
            <a:pPr marL="285750" indent="-285750">
              <a:buFont typeface="Courier New"/>
              <a:buChar char="o"/>
            </a:pPr>
            <a:r>
              <a:rPr lang="it-IT" dirty="0" smtClean="0"/>
              <a:t>Tea Cooperativa Agroforestale </a:t>
            </a:r>
            <a:endParaRPr lang="it-IT" b="1" dirty="0" smtClean="0"/>
          </a:p>
        </p:txBody>
      </p:sp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32602"/>
            <a:ext cx="2624667" cy="71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Immagine 12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41881"/>
            <a:ext cx="1792803" cy="796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CasellaDiTesto 13"/>
          <p:cNvSpPr txBox="1"/>
          <p:nvPr/>
        </p:nvSpPr>
        <p:spPr>
          <a:xfrm>
            <a:off x="15352" y="6513036"/>
            <a:ext cx="3947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dirty="0" smtClean="0"/>
              <a:t>Fonti: dati 2013, rif. ultima </a:t>
            </a:r>
            <a:r>
              <a:rPr lang="it-IT" sz="1200" i="1" dirty="0" err="1" smtClean="0"/>
              <a:t>diap</a:t>
            </a:r>
            <a:r>
              <a:rPr lang="it-IT" sz="1200" i="1" dirty="0" smtClean="0"/>
              <a:t>.  </a:t>
            </a:r>
            <a:endParaRPr lang="it-IT" sz="1200" i="1" dirty="0"/>
          </a:p>
        </p:txBody>
      </p:sp>
      <p:sp>
        <p:nvSpPr>
          <p:cNvPr id="15" name="Rettangolo 14"/>
          <p:cNvSpPr/>
          <p:nvPr/>
        </p:nvSpPr>
        <p:spPr>
          <a:xfrm>
            <a:off x="1600200" y="327429"/>
            <a:ext cx="620520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Premio</a:t>
            </a:r>
          </a:p>
          <a:p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IMPRESA </a:t>
            </a:r>
            <a:r>
              <a:rPr lang="it-IT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più</a:t>
            </a:r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INNOVAZIONE </a:t>
            </a:r>
            <a:r>
              <a:rPr lang="it-IT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più</a:t>
            </a:r>
            <a:r>
              <a:rPr lang="it-IT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LAVORO </a:t>
            </a:r>
            <a:r>
              <a:rPr lang="it-IT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2014</a:t>
            </a:r>
            <a:endParaRPr lang="it-IT" dirty="0"/>
          </a:p>
        </p:txBody>
      </p:sp>
      <p:pic>
        <p:nvPicPr>
          <p:cNvPr id="16" name="Immagine 1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65" y="1"/>
            <a:ext cx="1047735" cy="1423738"/>
          </a:xfrm>
          <a:prstGeom prst="rect">
            <a:avLst/>
          </a:prstGeom>
          <a:ln w="25400">
            <a:noFill/>
          </a:ln>
        </p:spPr>
      </p:pic>
      <p:sp>
        <p:nvSpPr>
          <p:cNvPr id="19" name="CasellaDiTesto 18"/>
          <p:cNvSpPr txBox="1"/>
          <p:nvPr/>
        </p:nvSpPr>
        <p:spPr>
          <a:xfrm>
            <a:off x="2781300" y="6596390"/>
            <a:ext cx="45381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 smtClean="0"/>
              <a:t>* Imprese che sono aggregate a più di un polo</a:t>
            </a:r>
            <a:endParaRPr lang="it-IT" sz="1100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6823107" y="6334780"/>
            <a:ext cx="2320893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1400" dirty="0" smtClean="0"/>
              <a:t>Le sedi degli enti gestori dei Poli</a:t>
            </a:r>
            <a:endParaRPr lang="it-IT" sz="1400" dirty="0"/>
          </a:p>
        </p:txBody>
      </p:sp>
      <p:pic>
        <p:nvPicPr>
          <p:cNvPr id="18" name="Picture 9" descr="C:\Users\Emanuele\Desktop\cartina_toscana_800_800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26367" y="3126896"/>
            <a:ext cx="3407753" cy="3464404"/>
          </a:xfrm>
          <a:prstGeom prst="rect">
            <a:avLst/>
          </a:prstGeom>
          <a:noFill/>
        </p:spPr>
      </p:pic>
      <p:sp>
        <p:nvSpPr>
          <p:cNvPr id="21" name="Ovale 20"/>
          <p:cNvSpPr/>
          <p:nvPr/>
        </p:nvSpPr>
        <p:spPr>
          <a:xfrm>
            <a:off x="5328044" y="5312980"/>
            <a:ext cx="168284" cy="169043"/>
          </a:xfrm>
          <a:prstGeom prst="ellipse">
            <a:avLst/>
          </a:prstGeom>
          <a:solidFill>
            <a:srgbClr val="FF00FF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Anello 21"/>
          <p:cNvSpPr/>
          <p:nvPr/>
        </p:nvSpPr>
        <p:spPr>
          <a:xfrm>
            <a:off x="4132931" y="4581996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3" name="Anello 22"/>
          <p:cNvSpPr/>
          <p:nvPr/>
        </p:nvSpPr>
        <p:spPr>
          <a:xfrm>
            <a:off x="3978143" y="5162131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4" name="Anello 23"/>
          <p:cNvSpPr/>
          <p:nvPr/>
        </p:nvSpPr>
        <p:spPr>
          <a:xfrm>
            <a:off x="5130809" y="3975027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5" name="Anello 24"/>
          <p:cNvSpPr/>
          <p:nvPr/>
        </p:nvSpPr>
        <p:spPr>
          <a:xfrm>
            <a:off x="4937518" y="4154451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6" name="Anello 25"/>
          <p:cNvSpPr/>
          <p:nvPr/>
        </p:nvSpPr>
        <p:spPr>
          <a:xfrm>
            <a:off x="4749809" y="4226664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7" name="Anello 26"/>
          <p:cNvSpPr/>
          <p:nvPr/>
        </p:nvSpPr>
        <p:spPr>
          <a:xfrm>
            <a:off x="4854584" y="4493364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8" name="Anello 27"/>
          <p:cNvSpPr/>
          <p:nvPr/>
        </p:nvSpPr>
        <p:spPr>
          <a:xfrm>
            <a:off x="4435484" y="4464789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9" name="Anello 28"/>
          <p:cNvSpPr/>
          <p:nvPr/>
        </p:nvSpPr>
        <p:spPr>
          <a:xfrm>
            <a:off x="5216534" y="5045814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30" name="Anello 29"/>
          <p:cNvSpPr/>
          <p:nvPr/>
        </p:nvSpPr>
        <p:spPr>
          <a:xfrm>
            <a:off x="4949834" y="4950564"/>
            <a:ext cx="126213" cy="122274"/>
          </a:xfrm>
          <a:prstGeom prst="donut">
            <a:avLst>
              <a:gd name="adj" fmla="val 12393"/>
            </a:avLst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56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ception">
  <a:themeElements>
    <a:clrScheme name="Chiarezza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Perception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Percezione.thmx</Template>
  <TotalTime>553</TotalTime>
  <Words>1475</Words>
  <Application>Microsoft Office PowerPoint</Application>
  <PresentationFormat>Presentazione su schermo (4:3)</PresentationFormat>
  <Paragraphs>321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Perception</vt:lpstr>
      <vt:lpstr>I Poli regionali di Innovazione</vt:lpstr>
      <vt:lpstr>Le attività dei Poli regionali di Innovazione</vt:lpstr>
      <vt:lpstr>Mappatura dei Poli di Innovazione e dei Distretti Tecnologici Regionali (DTR) toscani (2011-2014)</vt:lpstr>
      <vt:lpstr>Polo Moda</vt:lpstr>
      <vt:lpstr>Polo Cartario</vt:lpstr>
      <vt:lpstr>Polo Lapideo </vt:lpstr>
      <vt:lpstr>Polo Nautico e Tecnologie per Il Mare</vt:lpstr>
      <vt:lpstr>Polo Sistena degli interni</vt:lpstr>
      <vt:lpstr>Polo Tecnologie per le Energie Rinnovabili e Risparmio Energertico</vt:lpstr>
      <vt:lpstr>Polo Scienze della Vita</vt:lpstr>
      <vt:lpstr>Polo Tecnologie ICT, Telecomunicazioni e Robotica</vt:lpstr>
      <vt:lpstr>Polo Nanotecnologie</vt:lpstr>
      <vt:lpstr>Polo tecnologie per la Città sostenibile</vt:lpstr>
      <vt:lpstr>Polo Optoelettronica e Spazio</vt:lpstr>
      <vt:lpstr>Polo Meccanica</vt:lpstr>
      <vt:lpstr>Distretto Tecnologie Ferroviarie</vt:lpstr>
      <vt:lpstr>riferimenti e riconoscimenti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Ragione Sociale  contatti</dc:title>
  <dc:creator>Barbara Pucci</dc:creator>
  <cp:lastModifiedBy>User</cp:lastModifiedBy>
  <cp:revision>91</cp:revision>
  <dcterms:created xsi:type="dcterms:W3CDTF">2014-01-29T19:10:09Z</dcterms:created>
  <dcterms:modified xsi:type="dcterms:W3CDTF">2014-02-25T15:55:53Z</dcterms:modified>
</cp:coreProperties>
</file>